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389" r:id="rId4"/>
    <p:sldId id="396" r:id="rId5"/>
    <p:sldId id="288" r:id="rId6"/>
    <p:sldId id="287" r:id="rId7"/>
    <p:sldId id="320" r:id="rId8"/>
    <p:sldId id="321" r:id="rId9"/>
    <p:sldId id="328" r:id="rId10"/>
    <p:sldId id="329" r:id="rId11"/>
    <p:sldId id="341" r:id="rId12"/>
    <p:sldId id="390" r:id="rId13"/>
    <p:sldId id="391" r:id="rId14"/>
    <p:sldId id="392" r:id="rId15"/>
    <p:sldId id="343" r:id="rId16"/>
    <p:sldId id="322" r:id="rId17"/>
    <p:sldId id="323" r:id="rId18"/>
    <p:sldId id="325" r:id="rId19"/>
    <p:sldId id="344" r:id="rId20"/>
    <p:sldId id="386" r:id="rId21"/>
    <p:sldId id="395" r:id="rId22"/>
    <p:sldId id="345" r:id="rId23"/>
    <p:sldId id="330" r:id="rId24"/>
    <p:sldId id="374" r:id="rId25"/>
    <p:sldId id="375" r:id="rId26"/>
    <p:sldId id="378" r:id="rId27"/>
    <p:sldId id="364" r:id="rId28"/>
    <p:sldId id="397" r:id="rId29"/>
    <p:sldId id="398" r:id="rId30"/>
    <p:sldId id="366" r:id="rId31"/>
    <p:sldId id="367" r:id="rId32"/>
    <p:sldId id="368" r:id="rId33"/>
    <p:sldId id="369" r:id="rId34"/>
    <p:sldId id="370" r:id="rId35"/>
    <p:sldId id="372" r:id="rId36"/>
    <p:sldId id="373" r:id="rId37"/>
    <p:sldId id="336" r:id="rId38"/>
    <p:sldId id="313" r:id="rId39"/>
    <p:sldId id="338" r:id="rId40"/>
    <p:sldId id="371" r:id="rId41"/>
    <p:sldId id="353" r:id="rId42"/>
    <p:sldId id="354" r:id="rId43"/>
    <p:sldId id="362" r:id="rId44"/>
    <p:sldId id="357" r:id="rId45"/>
    <p:sldId id="358" r:id="rId46"/>
    <p:sldId id="359" r:id="rId47"/>
    <p:sldId id="350" r:id="rId48"/>
    <p:sldId id="394" r:id="rId49"/>
    <p:sldId id="384" r:id="rId50"/>
    <p:sldId id="385" r:id="rId51"/>
    <p:sldId id="363" r:id="rId52"/>
    <p:sldId id="379" r:id="rId53"/>
    <p:sldId id="393" r:id="rId54"/>
    <p:sldId id="388" r:id="rId55"/>
    <p:sldId id="262" r:id="rId56"/>
    <p:sldId id="265" r:id="rId57"/>
  </p:sldIdLst>
  <p:sldSz cx="18288000" cy="10287000"/>
  <p:notesSz cx="6858000" cy="9144000"/>
  <p:embeddedFontLst>
    <p:embeddedFont>
      <p:font typeface="윤고딕" panose="020B0503000000000000" pitchFamily="34" charset="-127"/>
      <p:regular r:id="rId59"/>
    </p:embeddedFont>
    <p:embeddedFont>
      <p:font typeface="TDTD한강고딕" panose="02000503000000000000" pitchFamily="2" charset="-127"/>
      <p:regular r:id="rId60"/>
    </p:embeddedFont>
    <p:embeddedFont>
      <p:font typeface="맑은 고딕" panose="020B0503020000020004" pitchFamily="34" charset="-127"/>
      <p:regular r:id="rId61"/>
      <p:bold r:id="rId62"/>
    </p:embeddedFont>
    <p:embeddedFont>
      <p:font typeface="Aleo" pitchFamily="2" charset="0"/>
      <p:regular r:id="rId63"/>
      <p:bold r:id="rId64"/>
      <p:italic r:id="rId65"/>
      <p:boldItalic r:id="rId66"/>
    </p:embeddedFont>
    <p:embeddedFont>
      <p:font typeface="Anton" pitchFamily="2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1FF"/>
    <a:srgbClr val="7993FF"/>
    <a:srgbClr val="F1F1F1"/>
    <a:srgbClr val="7F7F7F"/>
    <a:srgbClr val="9BBB59"/>
    <a:srgbClr val="D9D9D9"/>
    <a:srgbClr val="C0504D"/>
    <a:srgbClr val="8064A2"/>
    <a:srgbClr val="C76361"/>
    <a:srgbClr val="6AC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9" autoAdjust="0"/>
    <p:restoredTop sz="96242" autoAdjust="0"/>
  </p:normalViewPr>
  <p:slideViewPr>
    <p:cSldViewPr>
      <p:cViewPr varScale="1">
        <p:scale>
          <a:sx n="90" d="100"/>
          <a:sy n="90" d="100"/>
        </p:scale>
        <p:origin x="155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E9D20-9DB5-467E-9681-D99C06E213A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6139E25-EA9C-4FD4-8AA2-784D7955D32E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53D1CAB7-E5E5-4797-87CA-C60681CE34DA}" type="parTrans" cxnId="{194D8EBC-7704-48B5-9E0A-65FFAC5E2194}">
      <dgm:prSet/>
      <dgm:spPr/>
      <dgm:t>
        <a:bodyPr/>
        <a:lstStyle/>
        <a:p>
          <a:pPr latinLnBrk="1"/>
          <a:endParaRPr lang="ko-KR" altLang="en-US"/>
        </a:p>
      </dgm:t>
    </dgm:pt>
    <dgm:pt modelId="{17E5154C-74D2-406E-8BB3-2405CF6FECE1}" type="sibTrans" cxnId="{194D8EBC-7704-48B5-9E0A-65FFAC5E2194}">
      <dgm:prSet/>
      <dgm:spPr/>
      <dgm:t>
        <a:bodyPr/>
        <a:lstStyle/>
        <a:p>
          <a:pPr latinLnBrk="1"/>
          <a:endParaRPr lang="ko-KR" altLang="en-US"/>
        </a:p>
      </dgm:t>
    </dgm:pt>
    <dgm:pt modelId="{5540749B-B2CB-4BF8-8DCB-22867F74C4C9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55451F73-FCC0-48BA-B342-8628B037F655}" type="parTrans" cxnId="{E31C2B42-5855-4326-A59E-6A35D7AF1A17}">
      <dgm:prSet/>
      <dgm:spPr/>
      <dgm:t>
        <a:bodyPr/>
        <a:lstStyle/>
        <a:p>
          <a:pPr latinLnBrk="1"/>
          <a:endParaRPr lang="ko-KR" altLang="en-US"/>
        </a:p>
      </dgm:t>
    </dgm:pt>
    <dgm:pt modelId="{8CEC0C58-29C6-458C-857F-090CC253A05C}" type="sibTrans" cxnId="{E31C2B42-5855-4326-A59E-6A35D7AF1A17}">
      <dgm:prSet/>
      <dgm:spPr/>
      <dgm:t>
        <a:bodyPr/>
        <a:lstStyle/>
        <a:p>
          <a:pPr latinLnBrk="1"/>
          <a:endParaRPr lang="ko-KR" altLang="en-US"/>
        </a:p>
      </dgm:t>
    </dgm:pt>
    <dgm:pt modelId="{3083AF73-D80F-4B7B-841A-FB985828CCD7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C79BFD56-0B14-4FA1-A3D7-A63F22EEB723}" type="parTrans" cxnId="{B696D212-536C-42BB-A330-689088A9EA35}">
      <dgm:prSet/>
      <dgm:spPr/>
      <dgm:t>
        <a:bodyPr/>
        <a:lstStyle/>
        <a:p>
          <a:pPr latinLnBrk="1"/>
          <a:endParaRPr lang="ko-KR" altLang="en-US"/>
        </a:p>
      </dgm:t>
    </dgm:pt>
    <dgm:pt modelId="{02AEFC44-D263-4FA3-B0E6-D9631E0A421F}" type="sibTrans" cxnId="{B696D212-536C-42BB-A330-689088A9EA35}">
      <dgm:prSet/>
      <dgm:spPr/>
      <dgm:t>
        <a:bodyPr/>
        <a:lstStyle/>
        <a:p>
          <a:pPr latinLnBrk="1"/>
          <a:endParaRPr lang="ko-KR" altLang="en-US"/>
        </a:p>
      </dgm:t>
    </dgm:pt>
    <dgm:pt modelId="{2F8130C4-6C9B-46D3-9A33-0B3821B032D5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73371736-B295-48F9-A0EE-A11A75F9636E}" type="parTrans" cxnId="{817A4085-D1FE-4A61-95E3-749DC489A36F}">
      <dgm:prSet/>
      <dgm:spPr/>
      <dgm:t>
        <a:bodyPr/>
        <a:lstStyle/>
        <a:p>
          <a:pPr latinLnBrk="1"/>
          <a:endParaRPr lang="ko-KR" altLang="en-US"/>
        </a:p>
      </dgm:t>
    </dgm:pt>
    <dgm:pt modelId="{2FEC2008-D6DB-416C-96FB-F4536B8756F8}" type="sibTrans" cxnId="{817A4085-D1FE-4A61-95E3-749DC489A36F}">
      <dgm:prSet/>
      <dgm:spPr/>
      <dgm:t>
        <a:bodyPr/>
        <a:lstStyle/>
        <a:p>
          <a:pPr latinLnBrk="1"/>
          <a:endParaRPr lang="ko-KR" altLang="en-US"/>
        </a:p>
      </dgm:t>
    </dgm:pt>
    <dgm:pt modelId="{D575025E-F961-4DEF-AB57-B958E130EEE0}" type="pres">
      <dgm:prSet presAssocID="{6DCE9D20-9DB5-467E-9681-D99C06E213A4}" presName="linearFlow" presStyleCnt="0">
        <dgm:presLayoutVars>
          <dgm:dir/>
          <dgm:resizeHandles val="exact"/>
        </dgm:presLayoutVars>
      </dgm:prSet>
      <dgm:spPr/>
    </dgm:pt>
    <dgm:pt modelId="{BAFB1A59-E2E4-4122-81F6-5630D5BE9F44}" type="pres">
      <dgm:prSet presAssocID="{16139E25-EA9C-4FD4-8AA2-784D7955D32E}" presName="composite" presStyleCnt="0"/>
      <dgm:spPr/>
    </dgm:pt>
    <dgm:pt modelId="{60F36881-0BC3-4AD0-9F96-CB9ABA7CDFD5}" type="pres">
      <dgm:prSet presAssocID="{16139E25-EA9C-4FD4-8AA2-784D7955D32E}" presName="imgShp" presStyleLbl="fgImgPlace1" presStyleIdx="0" presStyleCnt="4" custLinFactNeighborX="-46608" custLinFactNeighborY="-62"/>
      <dgm:spPr>
        <a:solidFill>
          <a:srgbClr val="5271FF"/>
        </a:solidFill>
        <a:ln>
          <a:solidFill>
            <a:srgbClr val="5271FF"/>
          </a:solidFill>
        </a:ln>
      </dgm:spPr>
    </dgm:pt>
    <dgm:pt modelId="{7B06FC5B-DB3D-4FD5-BD1A-5BD3F0D211C1}" type="pres">
      <dgm:prSet presAssocID="{16139E25-EA9C-4FD4-8AA2-784D7955D32E}" presName="txShp" presStyleLbl="node1" presStyleIdx="0" presStyleCnt="4" custScaleX="120537" custLinFactNeighborX="134" custLinFactNeighborY="-62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69EEA9C-5C6D-48E5-8DFD-305BEF68D036}" type="pres">
      <dgm:prSet presAssocID="{17E5154C-74D2-406E-8BB3-2405CF6FECE1}" presName="spacing" presStyleCnt="0"/>
      <dgm:spPr/>
    </dgm:pt>
    <dgm:pt modelId="{E84D4C76-DCB5-4965-8552-BEAF3B456D6E}" type="pres">
      <dgm:prSet presAssocID="{2F8130C4-6C9B-46D3-9A33-0B3821B032D5}" presName="composite" presStyleCnt="0"/>
      <dgm:spPr/>
    </dgm:pt>
    <dgm:pt modelId="{AC84532F-F009-4642-A713-197058DFC5AB}" type="pres">
      <dgm:prSet presAssocID="{2F8130C4-6C9B-46D3-9A33-0B3821B032D5}" presName="imgShp" presStyleLbl="fgImgPlace1" presStyleIdx="1" presStyleCnt="4" custLinFactNeighborX="-46608" custLinFactNeighborY="-62"/>
      <dgm:spPr>
        <a:solidFill>
          <a:schemeClr val="bg1"/>
        </a:solidFill>
        <a:ln>
          <a:solidFill>
            <a:srgbClr val="5271FF"/>
          </a:solidFill>
        </a:ln>
      </dgm:spPr>
    </dgm:pt>
    <dgm:pt modelId="{8A9F19BC-14F4-4DE6-84DF-57421C7617AA}" type="pres">
      <dgm:prSet presAssocID="{2F8130C4-6C9B-46D3-9A33-0B3821B032D5}" presName="txShp" presStyleLbl="node1" presStyleIdx="1" presStyleCnt="4" custScaleX="120537" custLinFactNeighborX="230" custLinFactNeighborY="-62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3028BA91-F9A5-4937-ABDE-3EB7FD71FD5B}" type="pres">
      <dgm:prSet presAssocID="{2FEC2008-D6DB-416C-96FB-F4536B8756F8}" presName="spacing" presStyleCnt="0"/>
      <dgm:spPr/>
    </dgm:pt>
    <dgm:pt modelId="{CC6F1045-06EB-4B56-9A6A-6EAAA9B1EA64}" type="pres">
      <dgm:prSet presAssocID="{5540749B-B2CB-4BF8-8DCB-22867F74C4C9}" presName="composite" presStyleCnt="0"/>
      <dgm:spPr/>
    </dgm:pt>
    <dgm:pt modelId="{AF293226-1111-45CC-9BDA-5D615CFD65F0}" type="pres">
      <dgm:prSet presAssocID="{5540749B-B2CB-4BF8-8DCB-22867F74C4C9}" presName="imgShp" presStyleLbl="fgImgPlace1" presStyleIdx="2" presStyleCnt="4" custLinFactNeighborX="-44662"/>
      <dgm:spPr>
        <a:solidFill>
          <a:srgbClr val="5271FF"/>
        </a:solidFill>
        <a:ln>
          <a:solidFill>
            <a:srgbClr val="5271FF"/>
          </a:solidFill>
        </a:ln>
      </dgm:spPr>
    </dgm:pt>
    <dgm:pt modelId="{AD515CDA-2DC0-4BC2-BB7B-5CE93AE74592}" type="pres">
      <dgm:prSet presAssocID="{5540749B-B2CB-4BF8-8DCB-22867F74C4C9}" presName="txShp" presStyleLbl="node1" presStyleIdx="2" presStyleCnt="4" custScaleX="120537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A05DF6BB-552F-4F77-B168-596C85858072}" type="pres">
      <dgm:prSet presAssocID="{8CEC0C58-29C6-458C-857F-090CC253A05C}" presName="spacing" presStyleCnt="0"/>
      <dgm:spPr/>
    </dgm:pt>
    <dgm:pt modelId="{64D7810E-E873-4170-9A13-9963184A8344}" type="pres">
      <dgm:prSet presAssocID="{3083AF73-D80F-4B7B-841A-FB985828CCD7}" presName="composite" presStyleCnt="0"/>
      <dgm:spPr/>
    </dgm:pt>
    <dgm:pt modelId="{9C346769-36D2-4F25-B5F3-3F96ECF2D5F0}" type="pres">
      <dgm:prSet presAssocID="{3083AF73-D80F-4B7B-841A-FB985828CCD7}" presName="imgShp" presStyleLbl="fgImgPlace1" presStyleIdx="3" presStyleCnt="4" custLinFactNeighborX="-44662"/>
      <dgm:spPr>
        <a:solidFill>
          <a:schemeClr val="bg1"/>
        </a:solidFill>
        <a:ln>
          <a:solidFill>
            <a:srgbClr val="5271FF"/>
          </a:solidFill>
        </a:ln>
      </dgm:spPr>
    </dgm:pt>
    <dgm:pt modelId="{7FEB0626-16D1-495E-BB9E-F51954B2A874}" type="pres">
      <dgm:prSet presAssocID="{3083AF73-D80F-4B7B-841A-FB985828CCD7}" presName="txShp" presStyleLbl="node1" presStyleIdx="3" presStyleCnt="4" custScaleX="120537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D121BA03-F664-4CE4-BB12-61B133E07878}" type="presOf" srcId="{16139E25-EA9C-4FD4-8AA2-784D7955D32E}" destId="{7B06FC5B-DB3D-4FD5-BD1A-5BD3F0D211C1}" srcOrd="0" destOrd="0" presId="urn:microsoft.com/office/officeart/2005/8/layout/vList3"/>
    <dgm:cxn modelId="{E55E5D0F-3AD5-4461-9FAA-A7A5B75976E3}" type="presOf" srcId="{5540749B-B2CB-4BF8-8DCB-22867F74C4C9}" destId="{AD515CDA-2DC0-4BC2-BB7B-5CE93AE74592}" srcOrd="0" destOrd="0" presId="urn:microsoft.com/office/officeart/2005/8/layout/vList3"/>
    <dgm:cxn modelId="{B696D212-536C-42BB-A330-689088A9EA35}" srcId="{6DCE9D20-9DB5-467E-9681-D99C06E213A4}" destId="{3083AF73-D80F-4B7B-841A-FB985828CCD7}" srcOrd="3" destOrd="0" parTransId="{C79BFD56-0B14-4FA1-A3D7-A63F22EEB723}" sibTransId="{02AEFC44-D263-4FA3-B0E6-D9631E0A421F}"/>
    <dgm:cxn modelId="{0C39C729-A9BB-4941-8CB8-1C813F639AE0}" type="presOf" srcId="{2F8130C4-6C9B-46D3-9A33-0B3821B032D5}" destId="{8A9F19BC-14F4-4DE6-84DF-57421C7617AA}" srcOrd="0" destOrd="0" presId="urn:microsoft.com/office/officeart/2005/8/layout/vList3"/>
    <dgm:cxn modelId="{E31C2B42-5855-4326-A59E-6A35D7AF1A17}" srcId="{6DCE9D20-9DB5-467E-9681-D99C06E213A4}" destId="{5540749B-B2CB-4BF8-8DCB-22867F74C4C9}" srcOrd="2" destOrd="0" parTransId="{55451F73-FCC0-48BA-B342-8628B037F655}" sibTransId="{8CEC0C58-29C6-458C-857F-090CC253A05C}"/>
    <dgm:cxn modelId="{817A4085-D1FE-4A61-95E3-749DC489A36F}" srcId="{6DCE9D20-9DB5-467E-9681-D99C06E213A4}" destId="{2F8130C4-6C9B-46D3-9A33-0B3821B032D5}" srcOrd="1" destOrd="0" parTransId="{73371736-B295-48F9-A0EE-A11A75F9636E}" sibTransId="{2FEC2008-D6DB-416C-96FB-F4536B8756F8}"/>
    <dgm:cxn modelId="{55ACB295-5591-4CAD-B28C-1A7DABE939DC}" type="presOf" srcId="{3083AF73-D80F-4B7B-841A-FB985828CCD7}" destId="{7FEB0626-16D1-495E-BB9E-F51954B2A874}" srcOrd="0" destOrd="0" presId="urn:microsoft.com/office/officeart/2005/8/layout/vList3"/>
    <dgm:cxn modelId="{194D8EBC-7704-48B5-9E0A-65FFAC5E2194}" srcId="{6DCE9D20-9DB5-467E-9681-D99C06E213A4}" destId="{16139E25-EA9C-4FD4-8AA2-784D7955D32E}" srcOrd="0" destOrd="0" parTransId="{53D1CAB7-E5E5-4797-87CA-C60681CE34DA}" sibTransId="{17E5154C-74D2-406E-8BB3-2405CF6FECE1}"/>
    <dgm:cxn modelId="{313E23F1-861B-4C21-80A7-EF60B781C6FE}" type="presOf" srcId="{6DCE9D20-9DB5-467E-9681-D99C06E213A4}" destId="{D575025E-F961-4DEF-AB57-B958E130EEE0}" srcOrd="0" destOrd="0" presId="urn:microsoft.com/office/officeart/2005/8/layout/vList3"/>
    <dgm:cxn modelId="{54AE2AFC-CFE4-4853-8E0A-A4D4811F5B08}" type="presParOf" srcId="{D575025E-F961-4DEF-AB57-B958E130EEE0}" destId="{BAFB1A59-E2E4-4122-81F6-5630D5BE9F44}" srcOrd="0" destOrd="0" presId="urn:microsoft.com/office/officeart/2005/8/layout/vList3"/>
    <dgm:cxn modelId="{55F2BF7F-0AC5-4F28-A60C-38BFF5CDD313}" type="presParOf" srcId="{BAFB1A59-E2E4-4122-81F6-5630D5BE9F44}" destId="{60F36881-0BC3-4AD0-9F96-CB9ABA7CDFD5}" srcOrd="0" destOrd="0" presId="urn:microsoft.com/office/officeart/2005/8/layout/vList3"/>
    <dgm:cxn modelId="{64EF5957-6E91-480B-8121-87CDD294045E}" type="presParOf" srcId="{BAFB1A59-E2E4-4122-81F6-5630D5BE9F44}" destId="{7B06FC5B-DB3D-4FD5-BD1A-5BD3F0D211C1}" srcOrd="1" destOrd="0" presId="urn:microsoft.com/office/officeart/2005/8/layout/vList3"/>
    <dgm:cxn modelId="{EEA4CC91-A888-439F-9AC3-695B7B3C1A38}" type="presParOf" srcId="{D575025E-F961-4DEF-AB57-B958E130EEE0}" destId="{769EEA9C-5C6D-48E5-8DFD-305BEF68D036}" srcOrd="1" destOrd="0" presId="urn:microsoft.com/office/officeart/2005/8/layout/vList3"/>
    <dgm:cxn modelId="{54C281F1-BD84-4C7E-882A-4CAD378975E1}" type="presParOf" srcId="{D575025E-F961-4DEF-AB57-B958E130EEE0}" destId="{E84D4C76-DCB5-4965-8552-BEAF3B456D6E}" srcOrd="2" destOrd="0" presId="urn:microsoft.com/office/officeart/2005/8/layout/vList3"/>
    <dgm:cxn modelId="{5B0AF44F-71E6-477B-BF6A-67188763439A}" type="presParOf" srcId="{E84D4C76-DCB5-4965-8552-BEAF3B456D6E}" destId="{AC84532F-F009-4642-A713-197058DFC5AB}" srcOrd="0" destOrd="0" presId="urn:microsoft.com/office/officeart/2005/8/layout/vList3"/>
    <dgm:cxn modelId="{6FD90B0A-C109-4870-BB98-F2EC4055A87C}" type="presParOf" srcId="{E84D4C76-DCB5-4965-8552-BEAF3B456D6E}" destId="{8A9F19BC-14F4-4DE6-84DF-57421C7617AA}" srcOrd="1" destOrd="0" presId="urn:microsoft.com/office/officeart/2005/8/layout/vList3"/>
    <dgm:cxn modelId="{0C735BCE-3CAD-4041-B64B-5C207B0ED905}" type="presParOf" srcId="{D575025E-F961-4DEF-AB57-B958E130EEE0}" destId="{3028BA91-F9A5-4937-ABDE-3EB7FD71FD5B}" srcOrd="3" destOrd="0" presId="urn:microsoft.com/office/officeart/2005/8/layout/vList3"/>
    <dgm:cxn modelId="{BEB06712-3994-4E99-BE17-3DBC58F3E882}" type="presParOf" srcId="{D575025E-F961-4DEF-AB57-B958E130EEE0}" destId="{CC6F1045-06EB-4B56-9A6A-6EAAA9B1EA64}" srcOrd="4" destOrd="0" presId="urn:microsoft.com/office/officeart/2005/8/layout/vList3"/>
    <dgm:cxn modelId="{C027D332-5157-4F52-8E57-FDE743A7F933}" type="presParOf" srcId="{CC6F1045-06EB-4B56-9A6A-6EAAA9B1EA64}" destId="{AF293226-1111-45CC-9BDA-5D615CFD65F0}" srcOrd="0" destOrd="0" presId="urn:microsoft.com/office/officeart/2005/8/layout/vList3"/>
    <dgm:cxn modelId="{4417EF2D-5421-49E4-80FD-365BE7AD34DF}" type="presParOf" srcId="{CC6F1045-06EB-4B56-9A6A-6EAAA9B1EA64}" destId="{AD515CDA-2DC0-4BC2-BB7B-5CE93AE74592}" srcOrd="1" destOrd="0" presId="urn:microsoft.com/office/officeart/2005/8/layout/vList3"/>
    <dgm:cxn modelId="{59BF155B-135E-4BD1-A867-1245D3A5AC3E}" type="presParOf" srcId="{D575025E-F961-4DEF-AB57-B958E130EEE0}" destId="{A05DF6BB-552F-4F77-B168-596C85858072}" srcOrd="5" destOrd="0" presId="urn:microsoft.com/office/officeart/2005/8/layout/vList3"/>
    <dgm:cxn modelId="{6AB95707-4AE9-4496-A79C-4F1E64325886}" type="presParOf" srcId="{D575025E-F961-4DEF-AB57-B958E130EEE0}" destId="{64D7810E-E873-4170-9A13-9963184A8344}" srcOrd="6" destOrd="0" presId="urn:microsoft.com/office/officeart/2005/8/layout/vList3"/>
    <dgm:cxn modelId="{B2F310BF-CF1E-4FA7-8F50-DF4E2E073EE6}" type="presParOf" srcId="{64D7810E-E873-4170-9A13-9963184A8344}" destId="{9C346769-36D2-4F25-B5F3-3F96ECF2D5F0}" srcOrd="0" destOrd="0" presId="urn:microsoft.com/office/officeart/2005/8/layout/vList3"/>
    <dgm:cxn modelId="{86E97F13-5D4E-45C1-A354-BFCA158E40D5}" type="presParOf" srcId="{64D7810E-E873-4170-9A13-9963184A8344}" destId="{7FEB0626-16D1-495E-BB9E-F51954B2A8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6FC5B-DB3D-4FD5-BD1A-5BD3F0D211C1}">
      <dsp:nvSpPr>
        <dsp:cNvPr id="0" name=""/>
        <dsp:cNvSpPr/>
      </dsp:nvSpPr>
      <dsp:spPr>
        <a:xfrm rot="10800000">
          <a:off x="1483654" y="3588"/>
          <a:ext cx="11880004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 dirty="0"/>
        </a:p>
      </dsp:txBody>
      <dsp:txXfrm rot="10800000">
        <a:off x="1559039" y="78973"/>
        <a:ext cx="11729234" cy="1393520"/>
      </dsp:txXfrm>
    </dsp:sp>
    <dsp:sp modelId="{60F36881-0BC3-4AD0-9F96-CB9ABA7CDFD5}">
      <dsp:nvSpPr>
        <dsp:cNvPr id="0" name=""/>
        <dsp:cNvSpPr/>
      </dsp:nvSpPr>
      <dsp:spPr>
        <a:xfrm>
          <a:off x="990593" y="3588"/>
          <a:ext cx="1544290" cy="1544290"/>
        </a:xfrm>
        <a:prstGeom prst="ellipse">
          <a:avLst/>
        </a:prstGeom>
        <a:solidFill>
          <a:srgbClr val="5271FF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F19BC-14F4-4DE6-84DF-57421C7617AA}">
      <dsp:nvSpPr>
        <dsp:cNvPr id="0" name=""/>
        <dsp:cNvSpPr/>
      </dsp:nvSpPr>
      <dsp:spPr>
        <a:xfrm rot="10800000">
          <a:off x="1493116" y="2008860"/>
          <a:ext cx="11880004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 dirty="0"/>
        </a:p>
      </dsp:txBody>
      <dsp:txXfrm rot="10800000">
        <a:off x="1568501" y="2084245"/>
        <a:ext cx="11729234" cy="1393520"/>
      </dsp:txXfrm>
    </dsp:sp>
    <dsp:sp modelId="{AC84532F-F009-4642-A713-197058DFC5AB}">
      <dsp:nvSpPr>
        <dsp:cNvPr id="0" name=""/>
        <dsp:cNvSpPr/>
      </dsp:nvSpPr>
      <dsp:spPr>
        <a:xfrm>
          <a:off x="990593" y="2008860"/>
          <a:ext cx="1544290" cy="154429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15CDA-2DC0-4BC2-BB7B-5CE93AE74592}">
      <dsp:nvSpPr>
        <dsp:cNvPr id="0" name=""/>
        <dsp:cNvSpPr/>
      </dsp:nvSpPr>
      <dsp:spPr>
        <a:xfrm rot="10800000">
          <a:off x="1470447" y="4015090"/>
          <a:ext cx="11880004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 dirty="0"/>
        </a:p>
      </dsp:txBody>
      <dsp:txXfrm rot="10800000">
        <a:off x="1545832" y="4090475"/>
        <a:ext cx="11729234" cy="1393520"/>
      </dsp:txXfrm>
    </dsp:sp>
    <dsp:sp modelId="{AF293226-1111-45CC-9BDA-5D615CFD65F0}">
      <dsp:nvSpPr>
        <dsp:cNvPr id="0" name=""/>
        <dsp:cNvSpPr/>
      </dsp:nvSpPr>
      <dsp:spPr>
        <a:xfrm>
          <a:off x="1020644" y="4015090"/>
          <a:ext cx="1544290" cy="1544290"/>
        </a:xfrm>
        <a:prstGeom prst="ellipse">
          <a:avLst/>
        </a:prstGeom>
        <a:solidFill>
          <a:srgbClr val="5271FF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B0626-16D1-495E-BB9E-F51954B2A874}">
      <dsp:nvSpPr>
        <dsp:cNvPr id="0" name=""/>
        <dsp:cNvSpPr/>
      </dsp:nvSpPr>
      <dsp:spPr>
        <a:xfrm rot="10800000">
          <a:off x="1470447" y="6020362"/>
          <a:ext cx="11880004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900" kern="1200" dirty="0"/>
        </a:p>
      </dsp:txBody>
      <dsp:txXfrm rot="10800000">
        <a:off x="1545832" y="6095747"/>
        <a:ext cx="11729234" cy="1393520"/>
      </dsp:txXfrm>
    </dsp:sp>
    <dsp:sp modelId="{9C346769-36D2-4F25-B5F3-3F96ECF2D5F0}">
      <dsp:nvSpPr>
        <dsp:cNvPr id="0" name=""/>
        <dsp:cNvSpPr/>
      </dsp:nvSpPr>
      <dsp:spPr>
        <a:xfrm>
          <a:off x="1020644" y="6020362"/>
          <a:ext cx="1544290" cy="154429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EACD-5822-41E2-BBAE-A639FDFE52BE}" type="datetimeFigureOut">
              <a:rPr lang="ko-KR" altLang="en-US" smtClean="0"/>
              <a:t>2025. 1. 14.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90CC-3750-4D3C-ACD7-C0C4E7DE4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4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3A0E4-2A9C-EDA0-B028-13E5659B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59212-1336-EC3A-A9A6-C0C797D3C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01F8FA-A58B-D57E-B1F8-590890456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76B49-D1C9-B1EF-6F8E-1E8446CA1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49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813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0DF7-D67A-3EE2-8623-39674045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14C6B-79A0-EDE0-AA72-C16B2C1F0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DA1E6F-9986-4F67-8B89-56759539D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9E60D-0385-280D-BF67-FAA960918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23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04DBA-74B0-99AD-7893-25057CB2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D3C6E9-4396-DDE0-A9C4-CC15A124E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28B588-2365-93F4-9F41-A5FF506C3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F5A69-2F4A-A9F2-80B7-D16CBAE4B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31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5C301-362E-2C3E-ED2A-F8EF1DAB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0F84A3-CB50-504D-48C4-FE0453A9C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99E2BC-C760-9047-0D00-A6528BBDA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CC124F-0BAD-48F4-81A6-36D155687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39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D83A7-89EB-8691-845F-F003C1DE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C08E58-3248-94DC-E080-592F9A395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C17A46-1FC6-E71A-D8F7-4551CF8B2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08B824-470E-1BDC-800A-61A455977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28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C277-7627-ACEB-9CC1-974E5FEB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B4074-E3E4-2710-69F3-C05ECF415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0D574-1C33-B689-8787-EDD9B37A1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FFA80-DAA0-4A91-E66F-86516F50C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81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0A722-A1CB-54D3-3DD0-F508A7C6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DA1CF6-D4DE-8D29-F8DF-4C0F53880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E6B7C3-18C6-2E82-4C37-080D657EC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879774-ED50-BD7F-B509-8BB4D3CD8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807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FE7-2BB0-C6C1-2883-0130BAD3D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0C38D7-0EC9-0915-8992-522FFA83A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10BF3B-E153-681F-E874-C893DC39D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4701A2-2AB7-65D9-E489-B5F3BA50D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04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40BE4-E1E3-C0C5-2624-6DB2866D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20F74C-57D4-27CC-44B5-535AAB7BB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8490A-F366-0FE1-C73A-D0F72FB7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07B1A-FEC0-CA89-D7E8-AFD4403DD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E3DBC-9916-658C-D3FF-189FFB5B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E553A3-9275-AD29-9279-0884FDA65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092CB5-A3EC-FA80-8138-16C0F9214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C073F-0338-6E57-482D-6A5215A29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55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40BE4-E1E3-C0C5-2624-6DB2866D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20F74C-57D4-27CC-44B5-535AAB7BB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8490A-F366-0FE1-C73A-D0F72FB7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07B1A-FEC0-CA89-D7E8-AFD4403DD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983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8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807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9E60-A0EE-4B3C-2E53-F8090718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547529-FE67-0A70-6481-2D245624C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FA1719-93CC-9FCF-8778-AA27AC212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842918-8C82-ADE8-EAC5-7B1B8EC94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80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E65C3-213F-1AC6-90B3-943435023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1C634B-84CA-F258-E2CC-E3A73CDFF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F2E99D-287B-AACB-A895-02EDB9175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E3C765-4D74-A6DE-81FF-13041DC8C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7046-D0CE-947D-6508-E037CBE9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015AC4-63B2-8898-6829-2924C7026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D1906-4CC3-9DC9-A746-93F17C3CB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BA9D01-861D-ADE3-8F8D-77EBE4B77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7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6.png"/><Relationship Id="rId7" Type="http://schemas.openxmlformats.org/officeDocument/2006/relationships/image" Target="../media/image7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68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diagramData" Target="../diagrams/data1.xml"/><Relationship Id="rId21" Type="http://schemas.openxmlformats.org/officeDocument/2006/relationships/image" Target="../media/image21.jpeg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7869" y="4610100"/>
            <a:ext cx="1211226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9600" b="1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Sony Store</a:t>
            </a:r>
            <a:endParaRPr lang="en-US" altLang="ko-KR" sz="7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184000" y="2324100"/>
            <a:ext cx="7920000" cy="827020"/>
          </a:xfrm>
          <a:custGeom>
            <a:avLst/>
            <a:gdLst/>
            <a:ahLst/>
            <a:cxnLst/>
            <a:rect l="l" t="t" r="r" b="b"/>
            <a:pathLst>
              <a:path w="3626584" h="263812">
                <a:moveTo>
                  <a:pt x="68097" y="0"/>
                </a:moveTo>
                <a:lnTo>
                  <a:pt x="3558487" y="0"/>
                </a:lnTo>
                <a:cubicBezTo>
                  <a:pt x="3596096" y="0"/>
                  <a:pt x="3626584" y="30488"/>
                  <a:pt x="3626584" y="68097"/>
                </a:cubicBezTo>
                <a:lnTo>
                  <a:pt x="3626584" y="195715"/>
                </a:lnTo>
                <a:cubicBezTo>
                  <a:pt x="3626584" y="233324"/>
                  <a:pt x="3596096" y="263812"/>
                  <a:pt x="3558487" y="263812"/>
                </a:cubicBezTo>
                <a:lnTo>
                  <a:pt x="68097" y="263812"/>
                </a:lnTo>
                <a:cubicBezTo>
                  <a:pt x="30488" y="263812"/>
                  <a:pt x="0" y="233324"/>
                  <a:pt x="0" y="195715"/>
                </a:cubicBezTo>
                <a:lnTo>
                  <a:pt x="0" y="68097"/>
                </a:lnTo>
                <a:cubicBezTo>
                  <a:pt x="0" y="30488"/>
                  <a:pt x="30488" y="0"/>
                  <a:pt x="68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URL :  http://sonystore.shop</a:t>
            </a:r>
            <a:endParaRPr lang="ko-KR" altLang="en-US" sz="20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41C793-6AEB-DACC-1C4B-2C5AC4FAF4C6}"/>
              </a:ext>
            </a:extLst>
          </p:cNvPr>
          <p:cNvGrpSpPr/>
          <p:nvPr/>
        </p:nvGrpSpPr>
        <p:grpSpPr>
          <a:xfrm>
            <a:off x="5184000" y="7658100"/>
            <a:ext cx="7920000" cy="762000"/>
            <a:chOff x="5184000" y="7658100"/>
            <a:chExt cx="7920000" cy="762000"/>
          </a:xfrm>
        </p:grpSpPr>
        <p:sp>
          <p:nvSpPr>
            <p:cNvPr id="4" name="TextBox 4"/>
            <p:cNvSpPr txBox="1"/>
            <p:nvPr/>
          </p:nvSpPr>
          <p:spPr>
            <a:xfrm>
              <a:off x="6403963" y="7824599"/>
              <a:ext cx="5480075" cy="36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4"/>
                </a:lnSpc>
                <a:spcBef>
                  <a:spcPct val="0"/>
                </a:spcBef>
              </a:pPr>
              <a:r>
                <a:rPr lang="ko-KR" altLang="en-US" sz="2077" dirty="0" err="1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박재한</a:t>
              </a:r>
              <a:r>
                <a:rPr lang="ko-KR" altLang="en-US" sz="2077" dirty="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    박진수    이승현</a:t>
              </a:r>
              <a:endParaRPr 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5184000" y="7658100"/>
              <a:ext cx="7920000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27994033-267D-4D25-7375-A089D6F6EDBB}"/>
                </a:ext>
              </a:extLst>
            </p:cNvPr>
            <p:cNvSpPr/>
            <p:nvPr/>
          </p:nvSpPr>
          <p:spPr>
            <a:xfrm>
              <a:off x="5184000" y="8420100"/>
              <a:ext cx="7920000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668B99-315B-FF8E-5A7C-65E3AE3C34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C78AC209-F0D9-5E66-90AE-BC9D563606B3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D9E851C8-BFB2-028F-7581-6744A1CE729E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1-4</a:t>
            </a:r>
            <a:endParaRPr lang="ko-KR" altLang="en-US" sz="2800" dirty="0"/>
          </a:p>
        </p:txBody>
      </p:sp>
      <p:pic>
        <p:nvPicPr>
          <p:cNvPr id="5" name="그림 4" descr="텍스트, 스크린샷, 폰트, 친필이(가) 표시된 사진&#10;&#10;자동 생성된 설명">
            <a:extLst>
              <a:ext uri="{FF2B5EF4-FFF2-40B4-BE49-F238E27FC236}">
                <a16:creationId xmlns:a16="http://schemas.microsoft.com/office/drawing/2014/main" id="{270319F9-2F02-0E29-EECE-CD4BE7DF8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" t="9019" r="5901" b="31364"/>
          <a:stretch/>
        </p:blipFill>
        <p:spPr>
          <a:xfrm>
            <a:off x="1044000" y="1889444"/>
            <a:ext cx="16200000" cy="7749856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179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39F27-4999-15B6-FF15-DE4A62F9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5B4CFA-D53E-80F3-7DC1-42FBFF89A5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9C9606-DFFE-0189-6C65-CDCC90A1093C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251D1480-9B23-6C56-1D98-DB5C277BFBBE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화면구현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FAA3AD6F-5F5B-160C-B565-B57106156646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222DF9C5-7046-1F24-8648-CB13A0BB7E7B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60022A09-9679-4321-559D-F52634F196F0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72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03FFE-4187-5A36-58C9-A95E5A995A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6" y="425728"/>
            <a:ext cx="8505465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화면구현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 </a:t>
            </a:r>
            <a:r>
              <a:rPr lang="en-US" altLang="ko-KR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MockUp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CF6C1D8B-4260-D283-F964-09DD5A35FA7B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2-1</a:t>
            </a:r>
            <a:endParaRPr lang="ko-KR" altLang="en-US" sz="2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6193F2-8861-09E4-142C-E4541406C622}"/>
              </a:ext>
            </a:extLst>
          </p:cNvPr>
          <p:cNvGrpSpPr/>
          <p:nvPr/>
        </p:nvGrpSpPr>
        <p:grpSpPr>
          <a:xfrm>
            <a:off x="284437" y="2436136"/>
            <a:ext cx="17719126" cy="6379200"/>
            <a:chOff x="304800" y="2436136"/>
            <a:chExt cx="17719126" cy="6379200"/>
          </a:xfrm>
        </p:grpSpPr>
        <p:pic>
          <p:nvPicPr>
            <p:cNvPr id="5" name="그림 4" descr="스크린샷, 디자인, 직사각형, 텍스트이(가) 표시된 사진&#10;&#10;자동 생성된 설명">
              <a:extLst>
                <a:ext uri="{FF2B5EF4-FFF2-40B4-BE49-F238E27FC236}">
                  <a16:creationId xmlns:a16="http://schemas.microsoft.com/office/drawing/2014/main" id="{CDA93920-DB13-E622-2B2A-6C9DA5212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2436136"/>
              <a:ext cx="2132324" cy="6379200"/>
            </a:xfrm>
            <a:prstGeom prst="rect">
              <a:avLst/>
            </a:prstGeom>
            <a:noFill/>
            <a:ln>
              <a:noFill/>
            </a:ln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</p:pic>
        <p:pic>
          <p:nvPicPr>
            <p:cNvPr id="7" name="그림 6" descr="스크린샷, 직사각형, 디자인, 사각형이(가) 표시된 사진&#10;&#10;자동 생성된 설명">
              <a:extLst>
                <a:ext uri="{FF2B5EF4-FFF2-40B4-BE49-F238E27FC236}">
                  <a16:creationId xmlns:a16="http://schemas.microsoft.com/office/drawing/2014/main" id="{E84B41BC-1E41-9B94-6871-E7BD3486D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910" y="2436136"/>
              <a:ext cx="3447247" cy="6379200"/>
            </a:xfrm>
            <a:prstGeom prst="rect">
              <a:avLst/>
            </a:prstGeom>
            <a:noFill/>
            <a:ln>
              <a:noFill/>
            </a:ln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</p:pic>
        <p:pic>
          <p:nvPicPr>
            <p:cNvPr id="8" name="그림 7" descr="스크린샷, 디자인, 가전용품이(가) 표시된 사진&#10;&#10;자동 생성된 설명">
              <a:extLst>
                <a:ext uri="{FF2B5EF4-FFF2-40B4-BE49-F238E27FC236}">
                  <a16:creationId xmlns:a16="http://schemas.microsoft.com/office/drawing/2014/main" id="{1193327E-D898-2B1F-4D48-9A6BBDE88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943" y="2436136"/>
              <a:ext cx="2159391" cy="6379200"/>
            </a:xfrm>
            <a:prstGeom prst="rect">
              <a:avLst/>
            </a:prstGeom>
            <a:noFill/>
            <a:ln>
              <a:noFill/>
            </a:ln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</p:pic>
        <p:pic>
          <p:nvPicPr>
            <p:cNvPr id="3" name="그림 2" descr="스크린샷, 디자인, 직사각형, 가전용품이(가) 표시된 사진&#10;&#10;자동 생성된 설명">
              <a:extLst>
                <a:ext uri="{FF2B5EF4-FFF2-40B4-BE49-F238E27FC236}">
                  <a16:creationId xmlns:a16="http://schemas.microsoft.com/office/drawing/2014/main" id="{A1631D22-E967-2E4C-9843-68F3AE013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8120" y="2436136"/>
              <a:ext cx="4793762" cy="6379200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0" name="그림 9" descr="스크린샷, 디자인, 텍스트이(가) 표시된 사진&#10;&#10;자동 생성된 설명">
              <a:extLst>
                <a:ext uri="{FF2B5EF4-FFF2-40B4-BE49-F238E27FC236}">
                  <a16:creationId xmlns:a16="http://schemas.microsoft.com/office/drawing/2014/main" id="{75748550-028C-01A2-DC50-479ED2F37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6668" y="2436136"/>
              <a:ext cx="2807258" cy="6379200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89152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5756F-D53F-5917-3059-CF9665133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EF6DF8-E71B-F06C-7BE3-DAEB88093F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0FDFA9F5-ED94-DB47-FE0A-FCDA52B0D589}"/>
              </a:ext>
            </a:extLst>
          </p:cNvPr>
          <p:cNvSpPr txBox="1"/>
          <p:nvPr/>
        </p:nvSpPr>
        <p:spPr>
          <a:xfrm>
            <a:off x="1699536" y="425728"/>
            <a:ext cx="79778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화면구현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사용자 인터페이스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DA44715B-0D8C-708A-5994-6230F1487099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2-2</a:t>
            </a:r>
            <a:endParaRPr lang="ko-KR" altLang="en-US" sz="28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21B14B-B1A9-CC39-B500-8803CF149A42}"/>
              </a:ext>
            </a:extLst>
          </p:cNvPr>
          <p:cNvGrpSpPr/>
          <p:nvPr/>
        </p:nvGrpSpPr>
        <p:grpSpPr>
          <a:xfrm>
            <a:off x="246713" y="2421522"/>
            <a:ext cx="17794575" cy="6379578"/>
            <a:chOff x="228600" y="2421522"/>
            <a:chExt cx="17794575" cy="63795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7796C20-8FA3-F91C-F172-1BB87D3C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2421522"/>
              <a:ext cx="2275881" cy="6379578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7" name="그림 16" descr="텍스트, 스크린샷, 멀티미디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992CB2E9-9FCE-0066-8764-876DA7283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595" y="2421522"/>
              <a:ext cx="3668767" cy="6379577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20" name="그림 19" descr="텍스트, 전자제품, 스크린샷, 카메라이(가) 표시된 사진&#10;&#10;자동 생성된 설명">
              <a:extLst>
                <a:ext uri="{FF2B5EF4-FFF2-40B4-BE49-F238E27FC236}">
                  <a16:creationId xmlns:a16="http://schemas.microsoft.com/office/drawing/2014/main" id="{B7D9ECE7-6FB8-7D0B-F6A3-85E225AB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476" y="2421522"/>
              <a:ext cx="3737425" cy="6379577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9" name="그림 8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121C8CF2-77BF-554E-7AEE-408D1BFD6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0" r="3565" b="3720"/>
            <a:stretch/>
          </p:blipFill>
          <p:spPr>
            <a:xfrm>
              <a:off x="14789627" y="2421522"/>
              <a:ext cx="3233548" cy="6379577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8" name="그림 7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EE0A1025-9EAE-3118-04FE-E5A211442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1" t="186" r="15518" b="551"/>
            <a:stretch/>
          </p:blipFill>
          <p:spPr>
            <a:xfrm>
              <a:off x="10535015" y="2421522"/>
              <a:ext cx="4046496" cy="6379577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33468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CBC5-207A-F4BE-555A-E4A0FFF8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3356A7-846F-9A4C-FF33-CB38C127B0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8DA14C-161C-979A-3863-3E2AF498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064" y="1892700"/>
            <a:ext cx="7378647" cy="7920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3" name="그림 12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0BD2A0AE-6BF6-9ACE-809F-419956330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90" y="1892700"/>
            <a:ext cx="7354671" cy="7920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189D060-980F-23FB-CFAF-B17914EE7666}"/>
              </a:ext>
            </a:extLst>
          </p:cNvPr>
          <p:cNvSpPr/>
          <p:nvPr/>
        </p:nvSpPr>
        <p:spPr>
          <a:xfrm>
            <a:off x="3985253" y="16383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주간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2C70A0-DB6A-6E4E-493B-03ACD9F2DEDC}"/>
              </a:ext>
            </a:extLst>
          </p:cNvPr>
          <p:cNvSpPr/>
          <p:nvPr/>
        </p:nvSpPr>
        <p:spPr>
          <a:xfrm>
            <a:off x="12372015" y="16383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월간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C0456330-6DE0-579A-4D1F-9F3E89AD1FBC}"/>
              </a:ext>
            </a:extLst>
          </p:cNvPr>
          <p:cNvSpPr txBox="1"/>
          <p:nvPr/>
        </p:nvSpPr>
        <p:spPr>
          <a:xfrm>
            <a:off x="1699536" y="425728"/>
            <a:ext cx="72158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화면구현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대시보드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2" name="Freeform 26">
            <a:extLst>
              <a:ext uri="{FF2B5EF4-FFF2-40B4-BE49-F238E27FC236}">
                <a16:creationId xmlns:a16="http://schemas.microsoft.com/office/drawing/2014/main" id="{6332BB24-9FA7-79AD-FCDE-98B7571364A0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2-3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82169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2264-14DD-6FF1-F620-5D009144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D214C7-A485-4958-3DF4-855D3EB8C5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AF20A0-D26E-EC84-19AA-C5CCA4C60E8F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E073E2EA-3B2B-E264-44CA-94F88FFAA188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데이터베이스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8DECF9B5-08BE-B56C-7842-1060EA47BDFB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B88CCF00-4EF3-DB28-19BC-37F6E49333CB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53E61C8F-889F-DB4D-5437-FB6E8411306B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2BB5D-BC92-B506-273C-B787824B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BBFC968-432F-DAF5-D111-987F0385F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B7A53DB8-2D57-5D18-2D55-57B7C4B44C5D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구성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(ERD)</a:t>
            </a:r>
          </a:p>
        </p:txBody>
      </p:sp>
      <p:sp>
        <p:nvSpPr>
          <p:cNvPr id="2" name="Freeform 26">
            <a:extLst>
              <a:ext uri="{FF2B5EF4-FFF2-40B4-BE49-F238E27FC236}">
                <a16:creationId xmlns:a16="http://schemas.microsoft.com/office/drawing/2014/main" id="{83DF1449-680B-72A8-C8D2-52749D9BFD71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3-1</a:t>
            </a:r>
            <a:endParaRPr lang="ko-KR" altLang="en-US" sz="2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5EC333-C8A6-D01B-41C1-AFD6E5BA79F3}"/>
              </a:ext>
            </a:extLst>
          </p:cNvPr>
          <p:cNvGrpSpPr/>
          <p:nvPr/>
        </p:nvGrpSpPr>
        <p:grpSpPr>
          <a:xfrm>
            <a:off x="5715000" y="1485900"/>
            <a:ext cx="6858000" cy="8568515"/>
            <a:chOff x="5791200" y="1527985"/>
            <a:chExt cx="6705600" cy="8339915"/>
          </a:xfrm>
        </p:grpSpPr>
        <p:pic>
          <p:nvPicPr>
            <p:cNvPr id="10" name="그림 9" descr="텍스트, 스크린샷, 평행, 폰트이(가) 표시된 사진&#10;&#10;자동 생성된 설명">
              <a:extLst>
                <a:ext uri="{FF2B5EF4-FFF2-40B4-BE49-F238E27FC236}">
                  <a16:creationId xmlns:a16="http://schemas.microsoft.com/office/drawing/2014/main" id="{8980AE15-C10E-5FD4-4517-50D9A13E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1527985"/>
              <a:ext cx="6705600" cy="8339915"/>
            </a:xfrm>
            <a:prstGeom prst="rect">
              <a:avLst/>
            </a:prstGeom>
            <a:effectLst/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4370884-CA62-8DAD-E4DD-571F88773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500" y="6333992"/>
              <a:ext cx="1143000" cy="192292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ECE0AA3-2AD6-1C69-1221-CC7374CE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6451" y="8332452"/>
              <a:ext cx="1186502" cy="95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40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9B30-E5D8-C2FF-5F53-3335813D8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81B817-2567-79A2-FB56-19CB4817E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B438095-AC1C-BAC9-FC7A-301A0A463AA3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ED1007-27A6-4682-E7F8-0B1351951B4D}"/>
              </a:ext>
            </a:extLst>
          </p:cNvPr>
          <p:cNvGrpSpPr/>
          <p:nvPr/>
        </p:nvGrpSpPr>
        <p:grpSpPr>
          <a:xfrm>
            <a:off x="168748" y="2087667"/>
            <a:ext cx="8825334" cy="7323033"/>
            <a:chOff x="321149" y="2087667"/>
            <a:chExt cx="8825334" cy="732303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CB405C3-8389-9E04-ABE9-E974C31E0575}"/>
                </a:ext>
              </a:extLst>
            </p:cNvPr>
            <p:cNvGrpSpPr/>
            <p:nvPr/>
          </p:nvGrpSpPr>
          <p:grpSpPr>
            <a:xfrm>
              <a:off x="355596" y="2087667"/>
              <a:ext cx="8790887" cy="3708623"/>
              <a:chOff x="355596" y="2087667"/>
              <a:chExt cx="8790887" cy="370862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174A29D-EDAD-057C-309F-AD10E077EFF9}"/>
                  </a:ext>
                </a:extLst>
              </p:cNvPr>
              <p:cNvGrpSpPr/>
              <p:nvPr/>
            </p:nvGrpSpPr>
            <p:grpSpPr>
              <a:xfrm>
                <a:off x="355596" y="2087667"/>
                <a:ext cx="1647525" cy="394272"/>
                <a:chOff x="1350022" y="1777428"/>
                <a:chExt cx="1647525" cy="394272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800E77-B8B9-9B48-A5A4-CBC90ECD84A3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제품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A857FCD-55BE-96B3-50E5-5BF3B58DE655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|</a:t>
                  </a:r>
                  <a:endParaRPr lang="ko-KR" altLang="en-US" dirty="0"/>
                </a:p>
              </p:txBody>
            </p:sp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01D3771-00E1-A496-7DBF-585DE48E6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85697" y="2100939"/>
                <a:ext cx="7260786" cy="3695351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8E7A8A-2ADE-C59F-55DE-2BF6721AC188}"/>
                </a:ext>
              </a:extLst>
            </p:cNvPr>
            <p:cNvGrpSpPr/>
            <p:nvPr/>
          </p:nvGrpSpPr>
          <p:grpSpPr>
            <a:xfrm>
              <a:off x="355596" y="6237849"/>
              <a:ext cx="8788406" cy="1542764"/>
              <a:chOff x="355596" y="6286500"/>
              <a:chExt cx="8788406" cy="15427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CE74E85-CCEA-5D1A-F506-40545DEA5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002" y="6309434"/>
                <a:ext cx="7239000" cy="151983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04183F-7124-4698-AC46-AD93396B5220}"/>
                  </a:ext>
                </a:extLst>
              </p:cNvPr>
              <p:cNvGrpSpPr/>
              <p:nvPr/>
            </p:nvGrpSpPr>
            <p:grpSpPr>
              <a:xfrm>
                <a:off x="355596" y="6286500"/>
                <a:ext cx="1647525" cy="394272"/>
                <a:chOff x="1350022" y="1777428"/>
                <a:chExt cx="1647525" cy="39427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E89E9A-582B-E882-3450-7E5EF1894580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장바구니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5BB15A4-1368-04CA-E073-E7024748DB63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|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405E86D-163C-5828-0252-EF8D2A5239A2}"/>
                </a:ext>
              </a:extLst>
            </p:cNvPr>
            <p:cNvGrpSpPr/>
            <p:nvPr/>
          </p:nvGrpSpPr>
          <p:grpSpPr>
            <a:xfrm>
              <a:off x="321149" y="8222172"/>
              <a:ext cx="8822852" cy="1188528"/>
              <a:chOff x="321149" y="8222172"/>
              <a:chExt cx="8822852" cy="118852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3F84488-056F-EC53-A640-902A387A7ED8}"/>
                  </a:ext>
                </a:extLst>
              </p:cNvPr>
              <p:cNvGrpSpPr/>
              <p:nvPr/>
            </p:nvGrpSpPr>
            <p:grpSpPr>
              <a:xfrm>
                <a:off x="321149" y="8222172"/>
                <a:ext cx="1647525" cy="394272"/>
                <a:chOff x="1350022" y="1777428"/>
                <a:chExt cx="1647525" cy="394272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0479CF2-EA8E-6AB2-EB5F-DE7397B49EB0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배경 이미지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E19875-8444-87AF-6CF2-882194270F93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/>
                    <a:t>|</a:t>
                  </a:r>
                  <a:endParaRPr lang="ko-KR" altLang="en-US" dirty="0"/>
                </a:p>
              </p:txBody>
            </p:sp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565D68A-995D-B33B-D898-05A511844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5001" y="8235444"/>
                <a:ext cx="7239000" cy="1175256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C7D4F0-D721-745B-DCD4-F7EA02EBEC09}"/>
              </a:ext>
            </a:extLst>
          </p:cNvPr>
          <p:cNvGrpSpPr/>
          <p:nvPr/>
        </p:nvGrpSpPr>
        <p:grpSpPr>
          <a:xfrm>
            <a:off x="9325275" y="3467100"/>
            <a:ext cx="1647525" cy="403897"/>
            <a:chOff x="1350022" y="1767803"/>
            <a:chExt cx="1647525" cy="4038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77B611-6A1B-FADA-7D4F-A28397A88A34}"/>
                </a:ext>
              </a:extLst>
            </p:cNvPr>
            <p:cNvSpPr txBox="1"/>
            <p:nvPr/>
          </p:nvSpPr>
          <p:spPr>
            <a:xfrm>
              <a:off x="1473547" y="1790700"/>
              <a:ext cx="1524000" cy="381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/>
                <a:t>색상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FCECEA-CFD6-90CB-2D15-1FF77B19D694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|</a:t>
              </a:r>
              <a:endParaRPr lang="ko-KR" altLang="en-US"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EB918CF-E750-F5AE-4A48-F0861C6DC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0658" y="3489998"/>
            <a:ext cx="7582541" cy="1383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21DF0C-A0BE-A3F3-A67C-22735D116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784" y="6433508"/>
            <a:ext cx="7611416" cy="160559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264A46-3006-0F3F-E8F3-B346869AA306}"/>
              </a:ext>
            </a:extLst>
          </p:cNvPr>
          <p:cNvGrpSpPr/>
          <p:nvPr/>
        </p:nvGrpSpPr>
        <p:grpSpPr>
          <a:xfrm>
            <a:off x="9325275" y="6433508"/>
            <a:ext cx="1647525" cy="403897"/>
            <a:chOff x="1350022" y="1767803"/>
            <a:chExt cx="1647525" cy="4038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EDC72A-BDFA-78E3-E683-6ED90949ADE2}"/>
                </a:ext>
              </a:extLst>
            </p:cNvPr>
            <p:cNvSpPr txBox="1"/>
            <p:nvPr/>
          </p:nvSpPr>
          <p:spPr>
            <a:xfrm>
              <a:off x="1473547" y="1790700"/>
              <a:ext cx="1524000" cy="381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/>
                <a:t>이미지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D98AA4-C60D-642D-9822-0E3CA56C20BD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|</a:t>
              </a:r>
              <a:endParaRPr lang="ko-KR" altLang="en-US" dirty="0"/>
            </a:p>
          </p:txBody>
        </p:sp>
      </p:grpSp>
      <p:sp>
        <p:nvSpPr>
          <p:cNvPr id="3" name="Freeform 26">
            <a:extLst>
              <a:ext uri="{FF2B5EF4-FFF2-40B4-BE49-F238E27FC236}">
                <a16:creationId xmlns:a16="http://schemas.microsoft.com/office/drawing/2014/main" id="{1C58BC49-E6DB-6E30-971F-C21193DB8A84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3-2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96940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36B71-B37C-E0E9-F0D6-62E8D0F41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320831-6CA6-4580-EE9C-FC0C5E5628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CD54C35-EE9E-BA5B-6552-376EC97D1C7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8CDD61-A661-5ADE-484E-8CAAAB422423}"/>
              </a:ext>
            </a:extLst>
          </p:cNvPr>
          <p:cNvGrpSpPr/>
          <p:nvPr/>
        </p:nvGrpSpPr>
        <p:grpSpPr>
          <a:xfrm>
            <a:off x="149531" y="5345285"/>
            <a:ext cx="1647525" cy="403897"/>
            <a:chOff x="1350022" y="1767803"/>
            <a:chExt cx="1647525" cy="4038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97075E-1E41-5774-4EFA-EC35B3BD6608}"/>
                </a:ext>
              </a:extLst>
            </p:cNvPr>
            <p:cNvSpPr txBox="1"/>
            <p:nvPr/>
          </p:nvSpPr>
          <p:spPr>
            <a:xfrm>
              <a:off x="1473547" y="1790700"/>
              <a:ext cx="1524000" cy="381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/>
                <a:t>결제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C0C798-0A89-85CB-0721-B8DCF635F48D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|</a:t>
              </a:r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9A58174-A1DF-E9D4-A7E0-86DC59CFF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92" y="5345285"/>
            <a:ext cx="6861208" cy="383681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651436-50D5-F3A5-78C4-8DD3C8BE772E}"/>
              </a:ext>
            </a:extLst>
          </p:cNvPr>
          <p:cNvGrpSpPr/>
          <p:nvPr/>
        </p:nvGrpSpPr>
        <p:grpSpPr>
          <a:xfrm>
            <a:off x="149531" y="2341488"/>
            <a:ext cx="1647525" cy="403897"/>
            <a:chOff x="1350022" y="1767803"/>
            <a:chExt cx="1647525" cy="4038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5A9B9C-C2C6-4392-3CBA-2A09EF5F9E28}"/>
                </a:ext>
              </a:extLst>
            </p:cNvPr>
            <p:cNvSpPr txBox="1"/>
            <p:nvPr/>
          </p:nvSpPr>
          <p:spPr>
            <a:xfrm>
              <a:off x="1473547" y="1790700"/>
              <a:ext cx="1524000" cy="381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/>
                <a:t>결제 목록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0D4DA0-6CD4-5813-FFB7-2175D8632284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|</a:t>
              </a:r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86A3650-A495-5473-7A49-B094E31AA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81" y="2341488"/>
            <a:ext cx="6842419" cy="19452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AEE0DD-751A-9366-82A6-B09313A8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09" y="876300"/>
            <a:ext cx="7751726" cy="395685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D92FE5-5A36-41B0-4088-8A94F423C60B}"/>
              </a:ext>
            </a:extLst>
          </p:cNvPr>
          <p:cNvGrpSpPr/>
          <p:nvPr/>
        </p:nvGrpSpPr>
        <p:grpSpPr>
          <a:xfrm>
            <a:off x="8459517" y="876300"/>
            <a:ext cx="1647525" cy="403897"/>
            <a:chOff x="1350022" y="1767803"/>
            <a:chExt cx="1647525" cy="4038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6D7BD8-2DDF-7B3B-EC3C-7AF5131643AA}"/>
                </a:ext>
              </a:extLst>
            </p:cNvPr>
            <p:cNvSpPr txBox="1"/>
            <p:nvPr/>
          </p:nvSpPr>
          <p:spPr>
            <a:xfrm>
              <a:off x="1473547" y="1790700"/>
              <a:ext cx="1524000" cy="381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/>
                <a:t>회원 정보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2D2065-74DF-41E7-82CD-D768A25E0742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|</a:t>
              </a:r>
              <a:endParaRPr lang="ko-KR" altLang="en-US" dirty="0"/>
            </a:p>
          </p:txBody>
        </p:sp>
      </p:grpSp>
      <p:pic>
        <p:nvPicPr>
          <p:cNvPr id="26" name="그림 2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8E1759A-025C-124F-5E41-C3D4E3E3E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/>
          <a:stretch/>
        </p:blipFill>
        <p:spPr>
          <a:xfrm>
            <a:off x="10333935" y="5529094"/>
            <a:ext cx="7750800" cy="145475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869FC6-D267-1E09-4439-CEDEC82598C5}"/>
              </a:ext>
            </a:extLst>
          </p:cNvPr>
          <p:cNvGrpSpPr/>
          <p:nvPr/>
        </p:nvGrpSpPr>
        <p:grpSpPr>
          <a:xfrm>
            <a:off x="8459517" y="5529094"/>
            <a:ext cx="1820209" cy="398063"/>
            <a:chOff x="1350022" y="1767803"/>
            <a:chExt cx="1820209" cy="3980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CC7E6B-87B7-5A3E-8CE0-D0399A867E6B}"/>
                </a:ext>
              </a:extLst>
            </p:cNvPr>
            <p:cNvSpPr txBox="1"/>
            <p:nvPr/>
          </p:nvSpPr>
          <p:spPr>
            <a:xfrm>
              <a:off x="1473547" y="1796534"/>
              <a:ext cx="169668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/>
                <a:t>인기제품순위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B6C578-02AB-658B-2D09-AE787C0A5960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|</a:t>
              </a:r>
              <a:endParaRPr lang="ko-KR" altLang="en-US" dirty="0"/>
            </a:p>
          </p:txBody>
        </p:sp>
      </p:grpSp>
      <p:pic>
        <p:nvPicPr>
          <p:cNvPr id="22" name="그림 2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C1129FE-7244-D8B7-AB2E-9E69F1C243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35" y="7142922"/>
            <a:ext cx="7750800" cy="116979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35A716-BAE5-39C9-6372-2C7C1805496F}"/>
              </a:ext>
            </a:extLst>
          </p:cNvPr>
          <p:cNvGrpSpPr/>
          <p:nvPr/>
        </p:nvGrpSpPr>
        <p:grpSpPr>
          <a:xfrm>
            <a:off x="8459517" y="7142922"/>
            <a:ext cx="2056083" cy="398063"/>
            <a:chOff x="1350022" y="1767803"/>
            <a:chExt cx="2056083" cy="3980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7C2201-2CBD-3AE5-BD12-B5CD2EC17BA6}"/>
                </a:ext>
              </a:extLst>
            </p:cNvPr>
            <p:cNvSpPr txBox="1"/>
            <p:nvPr/>
          </p:nvSpPr>
          <p:spPr>
            <a:xfrm>
              <a:off x="1473546" y="1796534"/>
              <a:ext cx="19325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 err="1"/>
                <a:t>날짜별가입자수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511517-738C-A129-E2CB-6420E4D7CBFF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|</a:t>
              </a:r>
              <a:endParaRPr lang="ko-KR" altLang="en-US" dirty="0"/>
            </a:p>
          </p:txBody>
        </p:sp>
      </p:grpSp>
      <p:pic>
        <p:nvPicPr>
          <p:cNvPr id="24" name="그림 2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CE59204-9F4D-F984-D1D6-66CF206B3C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2463"/>
          <a:stretch/>
        </p:blipFill>
        <p:spPr>
          <a:xfrm>
            <a:off x="10333935" y="8471785"/>
            <a:ext cx="7750800" cy="116751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353442-A263-885D-B21F-AE16649C4946}"/>
              </a:ext>
            </a:extLst>
          </p:cNvPr>
          <p:cNvGrpSpPr/>
          <p:nvPr/>
        </p:nvGrpSpPr>
        <p:grpSpPr>
          <a:xfrm>
            <a:off x="8459517" y="8471785"/>
            <a:ext cx="1820209" cy="398063"/>
            <a:chOff x="1350022" y="1767803"/>
            <a:chExt cx="1820209" cy="39806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E4541C-B2F3-F476-51F6-7F43A4154892}"/>
                </a:ext>
              </a:extLst>
            </p:cNvPr>
            <p:cNvSpPr txBox="1"/>
            <p:nvPr/>
          </p:nvSpPr>
          <p:spPr>
            <a:xfrm>
              <a:off x="1473547" y="1796534"/>
              <a:ext cx="169668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 err="1"/>
                <a:t>날짜별매출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9B20A4-1A1E-983B-B8C9-90EC80100246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|</a:t>
              </a:r>
              <a:endParaRPr lang="ko-KR" altLang="en-US" dirty="0"/>
            </a:p>
          </p:txBody>
        </p:sp>
      </p:grpSp>
      <p:sp>
        <p:nvSpPr>
          <p:cNvPr id="2" name="Freeform 26">
            <a:extLst>
              <a:ext uri="{FF2B5EF4-FFF2-40B4-BE49-F238E27FC236}">
                <a16:creationId xmlns:a16="http://schemas.microsoft.com/office/drawing/2014/main" id="{55A81701-99FE-FEAF-012F-D4FD40DF8E6A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3-2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266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724C-AC1D-3F45-9A47-D6A290E9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F28CB1-C423-4431-AA8F-40D967A03F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1E9D12-4984-7601-C4F0-CD8AAA089BC7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0D69F07E-27C3-E94F-1BCE-CE516802D6A7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단위 테스트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393AE02E-99B0-9E6B-3FF4-45BED45A25AC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0907F76-2496-2345-8824-4E00ACCB09CD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43F3DD22-6ED6-6376-39C4-42859651541F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TEST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75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C0B162-ADE2-9862-2E4B-C02EC2BAC3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E023704-16F0-F226-3405-4C55E3345B89}"/>
              </a:ext>
            </a:extLst>
          </p:cNvPr>
          <p:cNvGrpSpPr/>
          <p:nvPr/>
        </p:nvGrpSpPr>
        <p:grpSpPr>
          <a:xfrm>
            <a:off x="7134682" y="571500"/>
            <a:ext cx="4018637" cy="1131423"/>
            <a:chOff x="7134682" y="800100"/>
            <a:chExt cx="4018637" cy="1131423"/>
          </a:xfrm>
        </p:grpSpPr>
        <p:sp>
          <p:nvSpPr>
            <p:cNvPr id="38" name="TextBox 38"/>
            <p:cNvSpPr txBox="1"/>
            <p:nvPr/>
          </p:nvSpPr>
          <p:spPr>
            <a:xfrm>
              <a:off x="8445657" y="800100"/>
              <a:ext cx="1396686" cy="8402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853"/>
                </a:lnSpc>
                <a:spcBef>
                  <a:spcPct val="0"/>
                </a:spcBef>
              </a:pPr>
              <a:r>
                <a:rPr lang="en-US" sz="4662" dirty="0" err="1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목차</a:t>
              </a:r>
              <a:endPara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134682" y="1643487"/>
              <a:ext cx="4018637" cy="288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51"/>
                </a:lnSpc>
                <a:spcBef>
                  <a:spcPct val="0"/>
                </a:spcBef>
              </a:pPr>
              <a:r>
                <a:rPr lang="en-US" sz="1599" spc="678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CONTENT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C6F454-D947-42AB-676C-B4D842712C15}"/>
              </a:ext>
            </a:extLst>
          </p:cNvPr>
          <p:cNvGrpSpPr/>
          <p:nvPr/>
        </p:nvGrpSpPr>
        <p:grpSpPr>
          <a:xfrm>
            <a:off x="2438400" y="2705100"/>
            <a:ext cx="5816845" cy="893302"/>
            <a:chOff x="2438400" y="2824417"/>
            <a:chExt cx="5816845" cy="893302"/>
          </a:xfrm>
        </p:grpSpPr>
        <p:sp>
          <p:nvSpPr>
            <p:cNvPr id="3" name="Freeform 3"/>
            <p:cNvSpPr/>
            <p:nvPr/>
          </p:nvSpPr>
          <p:spPr>
            <a:xfrm>
              <a:off x="3423797" y="2824417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 프로젝트 개요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2438400" y="2824417"/>
              <a:ext cx="916533" cy="89330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en-US" altLang="ko-KR" sz="2200" spc="314" dirty="0">
                  <a:solidFill>
                    <a:srgbClr val="FFFFFF"/>
                  </a:solidFill>
                  <a:latin typeface="Anton"/>
                  <a:sym typeface="Anton"/>
                </a:rPr>
                <a:t>1</a:t>
              </a:r>
              <a:endParaRPr lang="ko-KR" altLang="en-US" sz="2200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24FA383-9FA9-1D6A-355D-CBC79E5A1809}"/>
              </a:ext>
            </a:extLst>
          </p:cNvPr>
          <p:cNvGrpSpPr/>
          <p:nvPr/>
        </p:nvGrpSpPr>
        <p:grpSpPr>
          <a:xfrm>
            <a:off x="3548454" y="3801359"/>
            <a:ext cx="4778463" cy="537831"/>
            <a:chOff x="3548454" y="3809608"/>
            <a:chExt cx="4778463" cy="537831"/>
          </a:xfrm>
        </p:grpSpPr>
        <p:sp>
          <p:nvSpPr>
            <p:cNvPr id="11" name="AutoShape 25">
              <a:extLst>
                <a:ext uri="{FF2B5EF4-FFF2-40B4-BE49-F238E27FC236}">
                  <a16:creationId xmlns:a16="http://schemas.microsoft.com/office/drawing/2014/main" id="{876A4CCC-520A-5FAD-6C06-6EE1765F5ACB}"/>
                </a:ext>
              </a:extLst>
            </p:cNvPr>
            <p:cNvSpPr/>
            <p:nvPr/>
          </p:nvSpPr>
          <p:spPr>
            <a:xfrm rot="5400000">
              <a:off x="3835923" y="3882234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12" name="Group 26">
              <a:extLst>
                <a:ext uri="{FF2B5EF4-FFF2-40B4-BE49-F238E27FC236}">
                  <a16:creationId xmlns:a16="http://schemas.microsoft.com/office/drawing/2014/main" id="{A340EB3E-AF4C-D92E-B855-8B981FA12EF9}"/>
                </a:ext>
              </a:extLst>
            </p:cNvPr>
            <p:cNvGrpSpPr/>
            <p:nvPr/>
          </p:nvGrpSpPr>
          <p:grpSpPr>
            <a:xfrm rot="5400000">
              <a:off x="3548454" y="3987345"/>
              <a:ext cx="182357" cy="182357"/>
              <a:chOff x="0" y="0"/>
              <a:chExt cx="48028" cy="48028"/>
            </a:xfrm>
          </p:grpSpPr>
          <p:sp>
            <p:nvSpPr>
              <p:cNvPr id="13" name="Freeform 27">
                <a:extLst>
                  <a:ext uri="{FF2B5EF4-FFF2-40B4-BE49-F238E27FC236}">
                    <a16:creationId xmlns:a16="http://schemas.microsoft.com/office/drawing/2014/main" id="{E24089C5-7E19-D183-5823-B78D4DD22C8C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23" name="TextBox 28">
                <a:extLst>
                  <a:ext uri="{FF2B5EF4-FFF2-40B4-BE49-F238E27FC236}">
                    <a16:creationId xmlns:a16="http://schemas.microsoft.com/office/drawing/2014/main" id="{2F7EEF25-FA6B-FB4B-F5B8-1F5ACB73298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81B24116-DBBF-9E83-15B2-F0B61F00A9E8}"/>
                </a:ext>
              </a:extLst>
            </p:cNvPr>
            <p:cNvSpPr/>
            <p:nvPr/>
          </p:nvSpPr>
          <p:spPr>
            <a:xfrm>
              <a:off x="4184612" y="3809608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개발환경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BE52ACB-1337-84FA-6640-6AF120E2506E}"/>
              </a:ext>
            </a:extLst>
          </p:cNvPr>
          <p:cNvGrpSpPr/>
          <p:nvPr/>
        </p:nvGrpSpPr>
        <p:grpSpPr>
          <a:xfrm>
            <a:off x="3548454" y="4375739"/>
            <a:ext cx="4778463" cy="537831"/>
            <a:chOff x="3548454" y="4448831"/>
            <a:chExt cx="4778463" cy="537831"/>
          </a:xfrm>
        </p:grpSpPr>
        <p:sp>
          <p:nvSpPr>
            <p:cNvPr id="29" name="AutoShape 25">
              <a:extLst>
                <a:ext uri="{FF2B5EF4-FFF2-40B4-BE49-F238E27FC236}">
                  <a16:creationId xmlns:a16="http://schemas.microsoft.com/office/drawing/2014/main" id="{2C63E6E8-43C3-0B75-25E5-AAA5B86A549B}"/>
                </a:ext>
              </a:extLst>
            </p:cNvPr>
            <p:cNvSpPr/>
            <p:nvPr/>
          </p:nvSpPr>
          <p:spPr>
            <a:xfrm rot="5400000">
              <a:off x="3835923" y="4521457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30" name="Group 26">
              <a:extLst>
                <a:ext uri="{FF2B5EF4-FFF2-40B4-BE49-F238E27FC236}">
                  <a16:creationId xmlns:a16="http://schemas.microsoft.com/office/drawing/2014/main" id="{3F34DC24-7CDA-E3B5-E85D-CFDDD981E5AA}"/>
                </a:ext>
              </a:extLst>
            </p:cNvPr>
            <p:cNvGrpSpPr/>
            <p:nvPr/>
          </p:nvGrpSpPr>
          <p:grpSpPr>
            <a:xfrm rot="5400000">
              <a:off x="3548454" y="4626568"/>
              <a:ext cx="182357" cy="182357"/>
              <a:chOff x="0" y="0"/>
              <a:chExt cx="48028" cy="48028"/>
            </a:xfrm>
          </p:grpSpPr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A972D951-31A6-91AD-70F5-06CD6C5C806A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33" name="TextBox 28">
                <a:extLst>
                  <a:ext uri="{FF2B5EF4-FFF2-40B4-BE49-F238E27FC236}">
                    <a16:creationId xmlns:a16="http://schemas.microsoft.com/office/drawing/2014/main" id="{9CAEB035-FF2D-516B-9213-1FDDC22C5E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5A7B64F2-D193-2EAB-08A5-DD42B126C4B1}"/>
                </a:ext>
              </a:extLst>
            </p:cNvPr>
            <p:cNvSpPr/>
            <p:nvPr/>
          </p:nvSpPr>
          <p:spPr>
            <a:xfrm>
              <a:off x="4184612" y="4448831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en-US" altLang="ko-KR" sz="2000" b="1" dirty="0">
                  <a:latin typeface="윤고딕" panose="020B0600000101010101" charset="-127"/>
                  <a:ea typeface="윤고딕" panose="020B0600000101010101" charset="-127"/>
                </a:rPr>
                <a:t>Gantt Chart &amp; WBS</a:t>
              </a:r>
              <a:endParaRPr lang="ko-KR" altLang="en-US" sz="20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236DAB0-E815-88F1-AA3B-32D29F8CF546}"/>
              </a:ext>
            </a:extLst>
          </p:cNvPr>
          <p:cNvGrpSpPr/>
          <p:nvPr/>
        </p:nvGrpSpPr>
        <p:grpSpPr>
          <a:xfrm>
            <a:off x="3548454" y="4950119"/>
            <a:ext cx="4778463" cy="537831"/>
            <a:chOff x="3548454" y="5088054"/>
            <a:chExt cx="4778463" cy="537831"/>
          </a:xfrm>
        </p:grpSpPr>
        <p:sp>
          <p:nvSpPr>
            <p:cNvPr id="35" name="AutoShape 25">
              <a:extLst>
                <a:ext uri="{FF2B5EF4-FFF2-40B4-BE49-F238E27FC236}">
                  <a16:creationId xmlns:a16="http://schemas.microsoft.com/office/drawing/2014/main" id="{DC5BB388-4206-0E8F-45AB-211E76FA05F5}"/>
                </a:ext>
              </a:extLst>
            </p:cNvPr>
            <p:cNvSpPr/>
            <p:nvPr/>
          </p:nvSpPr>
          <p:spPr>
            <a:xfrm rot="5400000">
              <a:off x="3835923" y="5160680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36" name="Group 26">
              <a:extLst>
                <a:ext uri="{FF2B5EF4-FFF2-40B4-BE49-F238E27FC236}">
                  <a16:creationId xmlns:a16="http://schemas.microsoft.com/office/drawing/2014/main" id="{F5C00E7B-6C83-DA13-8107-DB474671DDCF}"/>
                </a:ext>
              </a:extLst>
            </p:cNvPr>
            <p:cNvGrpSpPr/>
            <p:nvPr/>
          </p:nvGrpSpPr>
          <p:grpSpPr>
            <a:xfrm rot="5400000">
              <a:off x="3548454" y="5265791"/>
              <a:ext cx="182357" cy="182357"/>
              <a:chOff x="0" y="0"/>
              <a:chExt cx="48028" cy="48028"/>
            </a:xfrm>
          </p:grpSpPr>
          <p:sp>
            <p:nvSpPr>
              <p:cNvPr id="41" name="Freeform 27">
                <a:extLst>
                  <a:ext uri="{FF2B5EF4-FFF2-40B4-BE49-F238E27FC236}">
                    <a16:creationId xmlns:a16="http://schemas.microsoft.com/office/drawing/2014/main" id="{B937CE9E-2C44-12AE-1E6C-6796BC926D7C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42" name="TextBox 28">
                <a:extLst>
                  <a:ext uri="{FF2B5EF4-FFF2-40B4-BE49-F238E27FC236}">
                    <a16:creationId xmlns:a16="http://schemas.microsoft.com/office/drawing/2014/main" id="{6FDC16A4-7F5E-2F97-C630-53FDEADB8FF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91663D59-B3F9-1395-92EC-89128E56346B}"/>
                </a:ext>
              </a:extLst>
            </p:cNvPr>
            <p:cNvSpPr/>
            <p:nvPr/>
          </p:nvSpPr>
          <p:spPr>
            <a:xfrm>
              <a:off x="4184612" y="5088054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>
                  <a:latin typeface="윤고딕" panose="020B0600000101010101" charset="-127"/>
                  <a:ea typeface="윤고딕" panose="020B0600000101010101" charset="-127"/>
                </a:rPr>
                <a:t>요구사항 정의</a:t>
              </a:r>
              <a:endParaRPr lang="ko-KR" altLang="en-US" sz="20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70BA321-23A3-1E79-2DC4-98D9497952E0}"/>
              </a:ext>
            </a:extLst>
          </p:cNvPr>
          <p:cNvGrpSpPr/>
          <p:nvPr/>
        </p:nvGrpSpPr>
        <p:grpSpPr>
          <a:xfrm>
            <a:off x="3548454" y="5524500"/>
            <a:ext cx="4778463" cy="537831"/>
            <a:chOff x="3548454" y="5727276"/>
            <a:chExt cx="4778463" cy="537831"/>
          </a:xfrm>
        </p:grpSpPr>
        <p:sp>
          <p:nvSpPr>
            <p:cNvPr id="56" name="AutoShape 25">
              <a:extLst>
                <a:ext uri="{FF2B5EF4-FFF2-40B4-BE49-F238E27FC236}">
                  <a16:creationId xmlns:a16="http://schemas.microsoft.com/office/drawing/2014/main" id="{1FEC9E89-2542-9460-5A82-0DDBD9967A79}"/>
                </a:ext>
              </a:extLst>
            </p:cNvPr>
            <p:cNvSpPr/>
            <p:nvPr/>
          </p:nvSpPr>
          <p:spPr>
            <a:xfrm rot="5400000">
              <a:off x="3835923" y="5799902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57" name="Group 26">
              <a:extLst>
                <a:ext uri="{FF2B5EF4-FFF2-40B4-BE49-F238E27FC236}">
                  <a16:creationId xmlns:a16="http://schemas.microsoft.com/office/drawing/2014/main" id="{2D4C6309-D635-C49B-5789-BF083657FFB7}"/>
                </a:ext>
              </a:extLst>
            </p:cNvPr>
            <p:cNvGrpSpPr/>
            <p:nvPr/>
          </p:nvGrpSpPr>
          <p:grpSpPr>
            <a:xfrm rot="5400000">
              <a:off x="3548454" y="5905013"/>
              <a:ext cx="182357" cy="182357"/>
              <a:chOff x="0" y="0"/>
              <a:chExt cx="48028" cy="48028"/>
            </a:xfrm>
          </p:grpSpPr>
          <p:sp>
            <p:nvSpPr>
              <p:cNvPr id="59" name="Freeform 27">
                <a:extLst>
                  <a:ext uri="{FF2B5EF4-FFF2-40B4-BE49-F238E27FC236}">
                    <a16:creationId xmlns:a16="http://schemas.microsoft.com/office/drawing/2014/main" id="{C209C115-B568-BCD4-B5D3-DCA5EFCB9BC2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60" name="TextBox 28">
                <a:extLst>
                  <a:ext uri="{FF2B5EF4-FFF2-40B4-BE49-F238E27FC236}">
                    <a16:creationId xmlns:a16="http://schemas.microsoft.com/office/drawing/2014/main" id="{EC1EC195-4DDB-B034-C66D-2E986A53FCC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58" name="Freeform 3">
              <a:extLst>
                <a:ext uri="{FF2B5EF4-FFF2-40B4-BE49-F238E27FC236}">
                  <a16:creationId xmlns:a16="http://schemas.microsoft.com/office/drawing/2014/main" id="{CFBCE837-7DD5-D7E6-7260-88CC352B499B}"/>
                </a:ext>
              </a:extLst>
            </p:cNvPr>
            <p:cNvSpPr/>
            <p:nvPr/>
          </p:nvSpPr>
          <p:spPr>
            <a:xfrm>
              <a:off x="4184612" y="5727276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요구사항 명세서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67AD3D0-7C3F-1BF5-BE94-F515228A2160}"/>
              </a:ext>
            </a:extLst>
          </p:cNvPr>
          <p:cNvGrpSpPr/>
          <p:nvPr/>
        </p:nvGrpSpPr>
        <p:grpSpPr>
          <a:xfrm>
            <a:off x="3484084" y="7853617"/>
            <a:ext cx="4778463" cy="537831"/>
            <a:chOff x="3484084" y="7903969"/>
            <a:chExt cx="4778463" cy="537831"/>
          </a:xfrm>
        </p:grpSpPr>
        <p:sp>
          <p:nvSpPr>
            <p:cNvPr id="87" name="AutoShape 25">
              <a:extLst>
                <a:ext uri="{FF2B5EF4-FFF2-40B4-BE49-F238E27FC236}">
                  <a16:creationId xmlns:a16="http://schemas.microsoft.com/office/drawing/2014/main" id="{977019D2-CD2D-8C3B-E31D-DD9877B4FBF2}"/>
                </a:ext>
              </a:extLst>
            </p:cNvPr>
            <p:cNvSpPr/>
            <p:nvPr/>
          </p:nvSpPr>
          <p:spPr>
            <a:xfrm rot="5400000">
              <a:off x="3771553" y="79765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88" name="Group 26">
              <a:extLst>
                <a:ext uri="{FF2B5EF4-FFF2-40B4-BE49-F238E27FC236}">
                  <a16:creationId xmlns:a16="http://schemas.microsoft.com/office/drawing/2014/main" id="{D33603E4-45A4-E463-359E-402820CCCA17}"/>
                </a:ext>
              </a:extLst>
            </p:cNvPr>
            <p:cNvGrpSpPr/>
            <p:nvPr/>
          </p:nvGrpSpPr>
          <p:grpSpPr>
            <a:xfrm rot="5400000">
              <a:off x="3484084" y="8081706"/>
              <a:ext cx="182357" cy="182357"/>
              <a:chOff x="0" y="0"/>
              <a:chExt cx="48028" cy="48028"/>
            </a:xfrm>
          </p:grpSpPr>
          <p:sp>
            <p:nvSpPr>
              <p:cNvPr id="90" name="Freeform 27">
                <a:extLst>
                  <a:ext uri="{FF2B5EF4-FFF2-40B4-BE49-F238E27FC236}">
                    <a16:creationId xmlns:a16="http://schemas.microsoft.com/office/drawing/2014/main" id="{D47F28E3-B785-1CCC-9147-C7E79C7C941E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91" name="TextBox 28">
                <a:extLst>
                  <a:ext uri="{FF2B5EF4-FFF2-40B4-BE49-F238E27FC236}">
                    <a16:creationId xmlns:a16="http://schemas.microsoft.com/office/drawing/2014/main" id="{1E1693AC-BDB2-669C-A983-3F4C1B73C2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89" name="Freeform 3">
              <a:extLst>
                <a:ext uri="{FF2B5EF4-FFF2-40B4-BE49-F238E27FC236}">
                  <a16:creationId xmlns:a16="http://schemas.microsoft.com/office/drawing/2014/main" id="{DC7D405F-0618-9A5D-37AA-E521306E29D6}"/>
                </a:ext>
              </a:extLst>
            </p:cNvPr>
            <p:cNvSpPr/>
            <p:nvPr/>
          </p:nvSpPr>
          <p:spPr>
            <a:xfrm>
              <a:off x="4120242" y="79039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테이블 구성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DB43996-A07A-4711-D0D5-FC9A90239595}"/>
              </a:ext>
            </a:extLst>
          </p:cNvPr>
          <p:cNvGrpSpPr/>
          <p:nvPr/>
        </p:nvGrpSpPr>
        <p:grpSpPr>
          <a:xfrm>
            <a:off x="3484084" y="8427975"/>
            <a:ext cx="4778463" cy="537831"/>
            <a:chOff x="3484084" y="8543192"/>
            <a:chExt cx="4778463" cy="537831"/>
          </a:xfrm>
        </p:grpSpPr>
        <p:sp>
          <p:nvSpPr>
            <p:cNvPr id="93" name="AutoShape 25">
              <a:extLst>
                <a:ext uri="{FF2B5EF4-FFF2-40B4-BE49-F238E27FC236}">
                  <a16:creationId xmlns:a16="http://schemas.microsoft.com/office/drawing/2014/main" id="{2999FFBC-D27A-4EAC-3EF3-5A4AF71F250A}"/>
                </a:ext>
              </a:extLst>
            </p:cNvPr>
            <p:cNvSpPr/>
            <p:nvPr/>
          </p:nvSpPr>
          <p:spPr>
            <a:xfrm rot="5400000">
              <a:off x="3771553" y="8615818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94" name="Group 26">
              <a:extLst>
                <a:ext uri="{FF2B5EF4-FFF2-40B4-BE49-F238E27FC236}">
                  <a16:creationId xmlns:a16="http://schemas.microsoft.com/office/drawing/2014/main" id="{E79ABF8B-8497-F3CF-0FC7-88BFE9FBEF42}"/>
                </a:ext>
              </a:extLst>
            </p:cNvPr>
            <p:cNvGrpSpPr/>
            <p:nvPr/>
          </p:nvGrpSpPr>
          <p:grpSpPr>
            <a:xfrm rot="5400000">
              <a:off x="3484084" y="8720929"/>
              <a:ext cx="182357" cy="182357"/>
              <a:chOff x="0" y="0"/>
              <a:chExt cx="48028" cy="48028"/>
            </a:xfrm>
          </p:grpSpPr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3F06A53B-E31A-A5BC-2E39-02761AC14138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97" name="TextBox 28">
                <a:extLst>
                  <a:ext uri="{FF2B5EF4-FFF2-40B4-BE49-F238E27FC236}">
                    <a16:creationId xmlns:a16="http://schemas.microsoft.com/office/drawing/2014/main" id="{D5FE27A7-7D37-30D6-66AD-5A7E7968EA5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95" name="Freeform 3">
              <a:extLst>
                <a:ext uri="{FF2B5EF4-FFF2-40B4-BE49-F238E27FC236}">
                  <a16:creationId xmlns:a16="http://schemas.microsoft.com/office/drawing/2014/main" id="{14DF5B01-B190-ECC0-8F70-E71A4987A707}"/>
                </a:ext>
              </a:extLst>
            </p:cNvPr>
            <p:cNvSpPr/>
            <p:nvPr/>
          </p:nvSpPr>
          <p:spPr>
            <a:xfrm>
              <a:off x="4120242" y="8543192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테이블 명세서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5E5B48-8A36-3C17-A1D6-528D6EA7999D}"/>
              </a:ext>
            </a:extLst>
          </p:cNvPr>
          <p:cNvGrpSpPr/>
          <p:nvPr/>
        </p:nvGrpSpPr>
        <p:grpSpPr>
          <a:xfrm>
            <a:off x="11077642" y="7853617"/>
            <a:ext cx="4778463" cy="537831"/>
            <a:chOff x="3631042" y="5443869"/>
            <a:chExt cx="4778463" cy="537831"/>
          </a:xfrm>
        </p:grpSpPr>
        <p:sp>
          <p:nvSpPr>
            <p:cNvPr id="99" name="AutoShape 25">
              <a:extLst>
                <a:ext uri="{FF2B5EF4-FFF2-40B4-BE49-F238E27FC236}">
                  <a16:creationId xmlns:a16="http://schemas.microsoft.com/office/drawing/2014/main" id="{AEBABB42-F5FC-D680-133E-3866C507B598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100" name="Group 26">
              <a:extLst>
                <a:ext uri="{FF2B5EF4-FFF2-40B4-BE49-F238E27FC236}">
                  <a16:creationId xmlns:a16="http://schemas.microsoft.com/office/drawing/2014/main" id="{F9607401-5AC5-8F7A-A555-B0EA9A508EEE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CC0F6AE-A4B2-F86C-260B-DDF3A6680164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103" name="TextBox 28">
                <a:extLst>
                  <a:ext uri="{FF2B5EF4-FFF2-40B4-BE49-F238E27FC236}">
                    <a16:creationId xmlns:a16="http://schemas.microsoft.com/office/drawing/2014/main" id="{00E35CDA-4587-F05F-E195-015118CC54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101" name="Freeform 3">
              <a:extLst>
                <a:ext uri="{FF2B5EF4-FFF2-40B4-BE49-F238E27FC236}">
                  <a16:creationId xmlns:a16="http://schemas.microsoft.com/office/drawing/2014/main" id="{CD1033A1-6D5E-A113-8902-849EB3E3E5CE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클래스 다이어그램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D97CF3-86A7-68DC-2603-C3D84C6A12CA}"/>
              </a:ext>
            </a:extLst>
          </p:cNvPr>
          <p:cNvGrpSpPr/>
          <p:nvPr/>
        </p:nvGrpSpPr>
        <p:grpSpPr>
          <a:xfrm>
            <a:off x="2438400" y="6743700"/>
            <a:ext cx="5816845" cy="893302"/>
            <a:chOff x="2438400" y="2824417"/>
            <a:chExt cx="5816845" cy="893302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DEEC734C-8128-9D05-C7D9-1497E48A9CCB}"/>
                </a:ext>
              </a:extLst>
            </p:cNvPr>
            <p:cNvSpPr/>
            <p:nvPr/>
          </p:nvSpPr>
          <p:spPr>
            <a:xfrm>
              <a:off x="3423797" y="2824417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>
                  <a:latin typeface="윤고딕" panose="020B0600000101010101" charset="-127"/>
                  <a:ea typeface="윤고딕" panose="020B0600000101010101" charset="-127"/>
                </a:rPr>
                <a:t>데이터베이스</a:t>
              </a:r>
              <a:endParaRPr lang="ko-KR" altLang="en-US" sz="24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C7E44179-72BC-F715-079A-030B703B31AE}"/>
                </a:ext>
              </a:extLst>
            </p:cNvPr>
            <p:cNvSpPr/>
            <p:nvPr/>
          </p:nvSpPr>
          <p:spPr>
            <a:xfrm>
              <a:off x="2438400" y="2824417"/>
              <a:ext cx="916533" cy="89330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en-US" altLang="ko-KR" sz="2200" spc="314" dirty="0">
                  <a:solidFill>
                    <a:srgbClr val="FFFFFF"/>
                  </a:solidFill>
                  <a:latin typeface="Anton"/>
                  <a:sym typeface="Anton"/>
                </a:rPr>
                <a:t>3</a:t>
              </a:r>
              <a:endParaRPr lang="ko-KR" altLang="en-US" sz="22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B52ABD4-4D2B-B57E-4F9A-26F660CA6221}"/>
              </a:ext>
            </a:extLst>
          </p:cNvPr>
          <p:cNvGrpSpPr/>
          <p:nvPr/>
        </p:nvGrpSpPr>
        <p:grpSpPr>
          <a:xfrm>
            <a:off x="9982200" y="2705100"/>
            <a:ext cx="5816845" cy="893302"/>
            <a:chOff x="2438400" y="2824417"/>
            <a:chExt cx="5816845" cy="893302"/>
          </a:xfrm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72CD6548-E1F3-B1A4-4405-B3D1EF4DDB7D}"/>
                </a:ext>
              </a:extLst>
            </p:cNvPr>
            <p:cNvSpPr/>
            <p:nvPr/>
          </p:nvSpPr>
          <p:spPr>
            <a:xfrm>
              <a:off x="3423797" y="2824417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>
                  <a:latin typeface="윤고딕" panose="020B0600000101010101" charset="-127"/>
                  <a:ea typeface="윤고딕" panose="020B0600000101010101" charset="-127"/>
                </a:rPr>
                <a:t>화면구현</a:t>
              </a:r>
              <a:endParaRPr lang="ko-KR" altLang="en-US" sz="24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EDBBF5A1-D5C3-9402-7E35-001EA8219FD9}"/>
                </a:ext>
              </a:extLst>
            </p:cNvPr>
            <p:cNvSpPr/>
            <p:nvPr/>
          </p:nvSpPr>
          <p:spPr>
            <a:xfrm>
              <a:off x="2438400" y="2824417"/>
              <a:ext cx="916533" cy="89330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en-US" altLang="ko-KR" sz="2200" spc="314" dirty="0">
                  <a:solidFill>
                    <a:srgbClr val="FFFFFF"/>
                  </a:solidFill>
                  <a:latin typeface="Anton"/>
                  <a:sym typeface="Anton"/>
                </a:rPr>
                <a:t>2</a:t>
              </a:r>
              <a:endParaRPr lang="ko-KR" altLang="en-US" sz="2200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F6B1CA3-44CA-874A-5A53-326650327278}"/>
              </a:ext>
            </a:extLst>
          </p:cNvPr>
          <p:cNvGrpSpPr/>
          <p:nvPr/>
        </p:nvGrpSpPr>
        <p:grpSpPr>
          <a:xfrm>
            <a:off x="9982200" y="6743700"/>
            <a:ext cx="5816845" cy="893302"/>
            <a:chOff x="2438400" y="2824417"/>
            <a:chExt cx="5816845" cy="893302"/>
          </a:xfrm>
        </p:grpSpPr>
        <p:sp>
          <p:nvSpPr>
            <p:cNvPr id="61" name="Freeform 3">
              <a:extLst>
                <a:ext uri="{FF2B5EF4-FFF2-40B4-BE49-F238E27FC236}">
                  <a16:creationId xmlns:a16="http://schemas.microsoft.com/office/drawing/2014/main" id="{9FFE0992-2479-405E-F185-125F998F0A36}"/>
                </a:ext>
              </a:extLst>
            </p:cNvPr>
            <p:cNvSpPr/>
            <p:nvPr/>
          </p:nvSpPr>
          <p:spPr>
            <a:xfrm>
              <a:off x="3423797" y="2824417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>
                  <a:latin typeface="윤고딕" panose="020B0600000101010101" charset="-127"/>
                  <a:ea typeface="윤고딕" panose="020B0600000101010101" charset="-127"/>
                </a:rPr>
                <a:t>구현기능</a:t>
              </a:r>
              <a:endParaRPr lang="ko-KR" altLang="en-US" sz="24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B3A777DC-FEB2-805F-5A1F-F008E6E9FB9D}"/>
                </a:ext>
              </a:extLst>
            </p:cNvPr>
            <p:cNvSpPr/>
            <p:nvPr/>
          </p:nvSpPr>
          <p:spPr>
            <a:xfrm>
              <a:off x="2438400" y="2824417"/>
              <a:ext cx="916533" cy="89330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en-US" altLang="ko-KR" sz="2200" spc="314" dirty="0">
                  <a:solidFill>
                    <a:srgbClr val="FFFFFF"/>
                  </a:solidFill>
                  <a:latin typeface="Anton"/>
                  <a:sym typeface="Anton"/>
                </a:rPr>
                <a:t>4</a:t>
              </a:r>
              <a:endParaRPr lang="ko-KR" altLang="en-US" sz="22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FAEF4A-17CD-D1CF-F7EA-A40741B8993F}"/>
              </a:ext>
            </a:extLst>
          </p:cNvPr>
          <p:cNvGrpSpPr/>
          <p:nvPr/>
        </p:nvGrpSpPr>
        <p:grpSpPr>
          <a:xfrm>
            <a:off x="11119875" y="3801359"/>
            <a:ext cx="4778463" cy="537831"/>
            <a:chOff x="3631042" y="5443869"/>
            <a:chExt cx="4778463" cy="537831"/>
          </a:xfrm>
        </p:grpSpPr>
        <p:sp>
          <p:nvSpPr>
            <p:cNvPr id="5" name="AutoShape 25">
              <a:extLst>
                <a:ext uri="{FF2B5EF4-FFF2-40B4-BE49-F238E27FC236}">
                  <a16:creationId xmlns:a16="http://schemas.microsoft.com/office/drawing/2014/main" id="{80939556-541A-3D7D-3BE3-2E6D107AB0E8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FDA5F8B4-E633-1561-D570-0FF8D993C4CA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8" name="Freeform 27">
                <a:extLst>
                  <a:ext uri="{FF2B5EF4-FFF2-40B4-BE49-F238E27FC236}">
                    <a16:creationId xmlns:a16="http://schemas.microsoft.com/office/drawing/2014/main" id="{60787250-507B-8BBF-82B8-C79C6787B6C7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9" name="TextBox 28">
                <a:extLst>
                  <a:ext uri="{FF2B5EF4-FFF2-40B4-BE49-F238E27FC236}">
                    <a16:creationId xmlns:a16="http://schemas.microsoft.com/office/drawing/2014/main" id="{949BD768-864A-F481-8643-7E8433DAB0E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58987096-4F18-DB08-63F7-DD32CF6EF8CD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프로토타입 설계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E820CF-CDC4-8B4F-4705-52663C741B78}"/>
              </a:ext>
            </a:extLst>
          </p:cNvPr>
          <p:cNvGrpSpPr/>
          <p:nvPr/>
        </p:nvGrpSpPr>
        <p:grpSpPr>
          <a:xfrm>
            <a:off x="11119875" y="4375739"/>
            <a:ext cx="4778463" cy="537831"/>
            <a:chOff x="3631042" y="5443869"/>
            <a:chExt cx="4778463" cy="537831"/>
          </a:xfrm>
        </p:grpSpPr>
        <p:sp>
          <p:nvSpPr>
            <p:cNvPr id="14" name="AutoShape 25">
              <a:extLst>
                <a:ext uri="{FF2B5EF4-FFF2-40B4-BE49-F238E27FC236}">
                  <a16:creationId xmlns:a16="http://schemas.microsoft.com/office/drawing/2014/main" id="{01F53A70-3C20-413B-FEAA-D60E772A1F5A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16" name="Group 26">
              <a:extLst>
                <a:ext uri="{FF2B5EF4-FFF2-40B4-BE49-F238E27FC236}">
                  <a16:creationId xmlns:a16="http://schemas.microsoft.com/office/drawing/2014/main" id="{4E4E986B-2381-F9A2-7E98-1FE2B57EF8A6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19" name="Freeform 27">
                <a:extLst>
                  <a:ext uri="{FF2B5EF4-FFF2-40B4-BE49-F238E27FC236}">
                    <a16:creationId xmlns:a16="http://schemas.microsoft.com/office/drawing/2014/main" id="{BFBFE6AE-A638-27AB-26CD-9402368646D5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25" name="TextBox 28">
                <a:extLst>
                  <a:ext uri="{FF2B5EF4-FFF2-40B4-BE49-F238E27FC236}">
                    <a16:creationId xmlns:a16="http://schemas.microsoft.com/office/drawing/2014/main" id="{F2F641CE-A6B9-26F6-777E-439EEF026E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017E54AA-FC75-F567-18FE-E88E406C8680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사용자 인터페이스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5E2521-E3E6-87B5-2513-5C1D658892CC}"/>
              </a:ext>
            </a:extLst>
          </p:cNvPr>
          <p:cNvGrpSpPr/>
          <p:nvPr/>
        </p:nvGrpSpPr>
        <p:grpSpPr>
          <a:xfrm>
            <a:off x="11119875" y="4950119"/>
            <a:ext cx="4778463" cy="537831"/>
            <a:chOff x="3631042" y="5443869"/>
            <a:chExt cx="4778463" cy="537831"/>
          </a:xfrm>
        </p:grpSpPr>
        <p:sp>
          <p:nvSpPr>
            <p:cNvPr id="40" name="AutoShape 25">
              <a:extLst>
                <a:ext uri="{FF2B5EF4-FFF2-40B4-BE49-F238E27FC236}">
                  <a16:creationId xmlns:a16="http://schemas.microsoft.com/office/drawing/2014/main" id="{2DD3F3F3-1829-A519-ADC8-2D0129DFEB11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63" name="Group 26">
              <a:extLst>
                <a:ext uri="{FF2B5EF4-FFF2-40B4-BE49-F238E27FC236}">
                  <a16:creationId xmlns:a16="http://schemas.microsoft.com/office/drawing/2014/main" id="{D1009B7C-D9CB-A82E-7AF9-2928EC1087D0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4C658F50-1FC7-BCF7-F18D-88BC60474E0C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66" name="TextBox 28">
                <a:extLst>
                  <a:ext uri="{FF2B5EF4-FFF2-40B4-BE49-F238E27FC236}">
                    <a16:creationId xmlns:a16="http://schemas.microsoft.com/office/drawing/2014/main" id="{FF5F2C09-3E31-D462-B0E5-5D7892F89DD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64" name="Freeform 3">
              <a:extLst>
                <a:ext uri="{FF2B5EF4-FFF2-40B4-BE49-F238E27FC236}">
                  <a16:creationId xmlns:a16="http://schemas.microsoft.com/office/drawing/2014/main" id="{398BFA3F-3B33-64B4-5D85-229DD2123996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대시보드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FB4ADF-2215-685E-2A46-2D889F5F0DF7}"/>
              </a:ext>
            </a:extLst>
          </p:cNvPr>
          <p:cNvGrpSpPr/>
          <p:nvPr/>
        </p:nvGrpSpPr>
        <p:grpSpPr>
          <a:xfrm>
            <a:off x="11077642" y="8427975"/>
            <a:ext cx="4778463" cy="537831"/>
            <a:chOff x="3631042" y="5443869"/>
            <a:chExt cx="4778463" cy="537831"/>
          </a:xfrm>
        </p:grpSpPr>
        <p:sp>
          <p:nvSpPr>
            <p:cNvPr id="68" name="AutoShape 25">
              <a:extLst>
                <a:ext uri="{FF2B5EF4-FFF2-40B4-BE49-F238E27FC236}">
                  <a16:creationId xmlns:a16="http://schemas.microsoft.com/office/drawing/2014/main" id="{6A33F248-DD60-D6AF-AD56-FBC4E544CAA2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69" name="Group 26">
              <a:extLst>
                <a:ext uri="{FF2B5EF4-FFF2-40B4-BE49-F238E27FC236}">
                  <a16:creationId xmlns:a16="http://schemas.microsoft.com/office/drawing/2014/main" id="{831350DB-6058-44DE-2783-48F2111F421D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71" name="Freeform 27">
                <a:extLst>
                  <a:ext uri="{FF2B5EF4-FFF2-40B4-BE49-F238E27FC236}">
                    <a16:creationId xmlns:a16="http://schemas.microsoft.com/office/drawing/2014/main" id="{C5B6E65D-548B-FD15-A8DA-9330E01168EA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72" name="TextBox 28">
                <a:extLst>
                  <a:ext uri="{FF2B5EF4-FFF2-40B4-BE49-F238E27FC236}">
                    <a16:creationId xmlns:a16="http://schemas.microsoft.com/office/drawing/2014/main" id="{B95890B2-26D9-A0C5-81D6-EBE55A65638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70" name="Freeform 3">
              <a:extLst>
                <a:ext uri="{FF2B5EF4-FFF2-40B4-BE49-F238E27FC236}">
                  <a16:creationId xmlns:a16="http://schemas.microsoft.com/office/drawing/2014/main" id="{D111CBCE-05F3-9463-0516-0DE016E0B7FC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기능 설명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BB44735-2502-0771-13AC-9CC4DC80708E}"/>
              </a:ext>
            </a:extLst>
          </p:cNvPr>
          <p:cNvGrpSpPr/>
          <p:nvPr/>
        </p:nvGrpSpPr>
        <p:grpSpPr>
          <a:xfrm>
            <a:off x="11077642" y="9002334"/>
            <a:ext cx="4778463" cy="537831"/>
            <a:chOff x="3631042" y="5443869"/>
            <a:chExt cx="4778463" cy="537831"/>
          </a:xfrm>
        </p:grpSpPr>
        <p:sp>
          <p:nvSpPr>
            <p:cNvPr id="117" name="AutoShape 25">
              <a:extLst>
                <a:ext uri="{FF2B5EF4-FFF2-40B4-BE49-F238E27FC236}">
                  <a16:creationId xmlns:a16="http://schemas.microsoft.com/office/drawing/2014/main" id="{D4C6EE3A-C1B8-48DE-8B4B-8F989C08C2D3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118" name="Group 26">
              <a:extLst>
                <a:ext uri="{FF2B5EF4-FFF2-40B4-BE49-F238E27FC236}">
                  <a16:creationId xmlns:a16="http://schemas.microsoft.com/office/drawing/2014/main" id="{0D4CE193-2C3A-AEC7-3050-66A8DD3DAB4A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120" name="Freeform 27">
                <a:extLst>
                  <a:ext uri="{FF2B5EF4-FFF2-40B4-BE49-F238E27FC236}">
                    <a16:creationId xmlns:a16="http://schemas.microsoft.com/office/drawing/2014/main" id="{4A48D592-AD98-C1CE-99D1-570554318922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121" name="TextBox 28">
                <a:extLst>
                  <a:ext uri="{FF2B5EF4-FFF2-40B4-BE49-F238E27FC236}">
                    <a16:creationId xmlns:a16="http://schemas.microsoft.com/office/drawing/2014/main" id="{32669C66-25A0-E05E-D204-F3827A8AE7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119" name="Freeform 3">
              <a:extLst>
                <a:ext uri="{FF2B5EF4-FFF2-40B4-BE49-F238E27FC236}">
                  <a16:creationId xmlns:a16="http://schemas.microsoft.com/office/drawing/2014/main" id="{03284E49-2046-160C-4C81-BA0665A1213C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en-US" altLang="ko-KR" sz="2000" b="1" dirty="0">
                  <a:latin typeface="윤고딕" panose="020B0600000101010101" charset="-127"/>
                  <a:ea typeface="윤고딕" panose="020B0600000101010101" charset="-127"/>
                </a:rPr>
                <a:t>Restful API </a:t>
              </a:r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명세서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6AAF2-E16C-5917-1A4F-2815E8E2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C0BC7F-5137-87A9-CB41-3377007E33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B19A4E7-7DE8-0A46-24FC-3507C8F5F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46" y="1956964"/>
            <a:ext cx="4000984" cy="2079292"/>
          </a:xfrm>
          <a:prstGeom prst="rect">
            <a:avLst/>
          </a:prstGeom>
          <a:ln w="28575">
            <a:solidFill>
              <a:srgbClr val="5271FF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D591EA-79DB-3F71-11CD-B1B22F40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937" y="1956964"/>
            <a:ext cx="4008125" cy="3590067"/>
          </a:xfrm>
          <a:prstGeom prst="rect">
            <a:avLst/>
          </a:prstGeom>
          <a:ln w="28575">
            <a:solidFill>
              <a:srgbClr val="5271FF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0EDFC29-891F-62C7-B21C-9374FA92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73" y="1956964"/>
            <a:ext cx="5379801" cy="3752492"/>
          </a:xfrm>
          <a:prstGeom prst="rect">
            <a:avLst/>
          </a:prstGeom>
          <a:ln w="28575">
            <a:solidFill>
              <a:srgbClr val="5271FF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E620016-0443-9739-71F6-9F2B3A149895}"/>
              </a:ext>
            </a:extLst>
          </p:cNvPr>
          <p:cNvSpPr/>
          <p:nvPr/>
        </p:nvSpPr>
        <p:spPr>
          <a:xfrm>
            <a:off x="14026273" y="1771500"/>
            <a:ext cx="2520000" cy="324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Restful </a:t>
            </a:r>
            <a:r>
              <a:rPr lang="en-US" altLang="ko-KR" sz="150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API </a:t>
            </a:r>
            <a:r>
              <a:rPr lang="ko-KR" altLang="en-US" sz="1500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테스트 예시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B670F06-19A1-E1F8-F47F-DD42B9FEA5F6}"/>
              </a:ext>
            </a:extLst>
          </p:cNvPr>
          <p:cNvSpPr/>
          <p:nvPr/>
        </p:nvSpPr>
        <p:spPr>
          <a:xfrm>
            <a:off x="8264999" y="1771500"/>
            <a:ext cx="2520000" cy="324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Service</a:t>
            </a:r>
            <a:r>
              <a:rPr lang="ko-KR" altLang="en-US" sz="1500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 테스트 예시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D660137-0D03-9A9B-DF97-5B1DC2B9B292}"/>
              </a:ext>
            </a:extLst>
          </p:cNvPr>
          <p:cNvSpPr/>
          <p:nvPr/>
        </p:nvSpPr>
        <p:spPr>
          <a:xfrm>
            <a:off x="1068038" y="1771500"/>
            <a:ext cx="2520000" cy="324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Mapper</a:t>
            </a:r>
            <a:r>
              <a:rPr lang="ko-KR" altLang="en-US" sz="1500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 테스트 예시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8B8855D-C877-2995-9CC3-5ABE35EA7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73" y="4834546"/>
            <a:ext cx="6682854" cy="1147154"/>
          </a:xfrm>
          <a:prstGeom prst="rect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0C0EA84-BAFC-88BA-94CB-411D06248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344" y="6288944"/>
            <a:ext cx="6200297" cy="3655156"/>
          </a:xfrm>
          <a:prstGeom prst="rect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2A5F3CD-E7F2-ABE3-29F0-80666C815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8825" y="7659847"/>
            <a:ext cx="6564375" cy="1750853"/>
          </a:xfrm>
          <a:prstGeom prst="rect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161F101-4BF3-FACC-43C3-F88DA1282C1A}"/>
              </a:ext>
            </a:extLst>
          </p:cNvPr>
          <p:cNvCxnSpPr>
            <a:cxnSpLocks/>
          </p:cNvCxnSpPr>
          <p:nvPr/>
        </p:nvCxnSpPr>
        <p:spPr>
          <a:xfrm>
            <a:off x="762000" y="4036256"/>
            <a:ext cx="0" cy="696165"/>
          </a:xfrm>
          <a:prstGeom prst="line">
            <a:avLst/>
          </a:prstGeom>
          <a:ln w="28575" cap="flat" cmpd="sng" algn="ctr">
            <a:solidFill>
              <a:srgbClr val="5271FF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43AFFF3-663B-E87D-11FF-F0B8EBF519E6}"/>
              </a:ext>
            </a:extLst>
          </p:cNvPr>
          <p:cNvCxnSpPr>
            <a:cxnSpLocks/>
          </p:cNvCxnSpPr>
          <p:nvPr/>
        </p:nvCxnSpPr>
        <p:spPr>
          <a:xfrm>
            <a:off x="762000" y="5981700"/>
            <a:ext cx="0" cy="2133600"/>
          </a:xfrm>
          <a:prstGeom prst="line">
            <a:avLst/>
          </a:prstGeom>
          <a:ln w="28575" cap="flat" cmpd="sng" algn="ctr">
            <a:solidFill>
              <a:srgbClr val="5271FF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59ED64A-4CD7-6FB8-E28E-E07483B1684A}"/>
              </a:ext>
            </a:extLst>
          </p:cNvPr>
          <p:cNvSpPr/>
          <p:nvPr/>
        </p:nvSpPr>
        <p:spPr>
          <a:xfrm>
            <a:off x="1068038" y="4604392"/>
            <a:ext cx="2520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TDTD한강고딕"/>
                <a:ea typeface="TDTD한강고딕"/>
                <a:sym typeface="TDTD한강고딕"/>
              </a:rPr>
              <a:t>Mapper</a:t>
            </a:r>
            <a:r>
              <a:rPr lang="ko-KR" altLang="en-US" sz="1500" dirty="0">
                <a:solidFill>
                  <a:schemeClr val="tx1"/>
                </a:solidFill>
                <a:latin typeface="TDTD한강고딕"/>
                <a:ea typeface="TDTD한강고딕"/>
                <a:sym typeface="TDTD한강고딕"/>
              </a:rPr>
              <a:t> 테스트 결과 예시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04CBE69-3625-C552-A49D-ADA0934323B8}"/>
              </a:ext>
            </a:extLst>
          </p:cNvPr>
          <p:cNvSpPr/>
          <p:nvPr/>
        </p:nvSpPr>
        <p:spPr>
          <a:xfrm>
            <a:off x="8264999" y="6057900"/>
            <a:ext cx="2520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TDTD한강고딕"/>
                <a:ea typeface="TDTD한강고딕"/>
                <a:sym typeface="TDTD한강고딕"/>
              </a:rPr>
              <a:t>Service</a:t>
            </a:r>
            <a:r>
              <a:rPr lang="ko-KR" altLang="en-US" sz="1500" dirty="0">
                <a:solidFill>
                  <a:schemeClr val="tx1"/>
                </a:solidFill>
                <a:latin typeface="TDTD한강고딕"/>
                <a:ea typeface="TDTD한강고딕"/>
                <a:sym typeface="TDTD한강고딕"/>
              </a:rPr>
              <a:t> 테스트 결과 예시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FA737AC-4755-E630-7F69-7AB5D5734C68}"/>
              </a:ext>
            </a:extLst>
          </p:cNvPr>
          <p:cNvSpPr/>
          <p:nvPr/>
        </p:nvSpPr>
        <p:spPr>
          <a:xfrm>
            <a:off x="14026273" y="7431852"/>
            <a:ext cx="2880000" cy="3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TDTD한강고딕"/>
                <a:ea typeface="TDTD한강고딕"/>
                <a:sym typeface="TDTD한강고딕"/>
              </a:rPr>
              <a:t>Restful API</a:t>
            </a:r>
            <a:r>
              <a:rPr lang="ko-KR" altLang="en-US" sz="1500" dirty="0">
                <a:solidFill>
                  <a:schemeClr val="tx1"/>
                </a:solidFill>
                <a:latin typeface="TDTD한강고딕"/>
                <a:ea typeface="TDTD한강고딕"/>
                <a:sym typeface="TDTD한강고딕"/>
              </a:rPr>
              <a:t> 테스트 결과 예시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7496802-D344-151D-3337-E4E4A517C6A8}"/>
              </a:ext>
            </a:extLst>
          </p:cNvPr>
          <p:cNvCxnSpPr>
            <a:cxnSpLocks/>
          </p:cNvCxnSpPr>
          <p:nvPr/>
        </p:nvCxnSpPr>
        <p:spPr>
          <a:xfrm>
            <a:off x="7924800" y="5547031"/>
            <a:ext cx="0" cy="749069"/>
          </a:xfrm>
          <a:prstGeom prst="line">
            <a:avLst/>
          </a:prstGeom>
          <a:ln w="28575" cap="flat" cmpd="sng" algn="ctr">
            <a:solidFill>
              <a:srgbClr val="5271FF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1AD89998-5C2A-CC72-5EC7-C5B88503CA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6972" t="2552"/>
          <a:stretch/>
        </p:blipFill>
        <p:spPr>
          <a:xfrm>
            <a:off x="304800" y="6980389"/>
            <a:ext cx="4141360" cy="2430311"/>
          </a:xfrm>
          <a:prstGeom prst="rect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26F0C2-5D5A-5289-738B-ABF91DD706DE}"/>
              </a:ext>
            </a:extLst>
          </p:cNvPr>
          <p:cNvCxnSpPr>
            <a:cxnSpLocks/>
          </p:cNvCxnSpPr>
          <p:nvPr/>
        </p:nvCxnSpPr>
        <p:spPr>
          <a:xfrm>
            <a:off x="13336137" y="5709456"/>
            <a:ext cx="0" cy="1874191"/>
          </a:xfrm>
          <a:prstGeom prst="line">
            <a:avLst/>
          </a:prstGeom>
          <a:ln w="28575" cap="flat" cmpd="sng" algn="ctr">
            <a:solidFill>
              <a:srgbClr val="5271FF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CCFE8D1-84C5-422B-6A89-32909CA8A98D}"/>
              </a:ext>
            </a:extLst>
          </p:cNvPr>
          <p:cNvSpPr/>
          <p:nvPr/>
        </p:nvSpPr>
        <p:spPr>
          <a:xfrm>
            <a:off x="13716002" y="5839685"/>
            <a:ext cx="4267197" cy="8267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46800"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VS Code Extension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Thunder Client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이용한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FF35BED-230F-40ED-5C1D-F26AFD9D8C74}"/>
              </a:ext>
            </a:extLst>
          </p:cNvPr>
          <p:cNvSpPr/>
          <p:nvPr/>
        </p:nvSpPr>
        <p:spPr>
          <a:xfrm>
            <a:off x="533400" y="516590"/>
            <a:ext cx="3060000" cy="826700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18000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36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단위 테스트</a:t>
            </a:r>
            <a:endParaRPr lang="en-US" altLang="ko-KR" sz="3600" u="none" strike="noStrike" spc="294" dirty="0">
              <a:solidFill>
                <a:srgbClr val="211F1C"/>
              </a:solidFill>
              <a:latin typeface="TDTD한강고딕" panose="020B0600000101010101" charset="-127"/>
              <a:ea typeface="TDTD한강고딕" panose="020B0600000101010101" charset="-127"/>
              <a:cs typeface="Aleo"/>
              <a:sym typeface="Aleo"/>
            </a:endParaRPr>
          </a:p>
        </p:txBody>
      </p:sp>
    </p:spTree>
    <p:extLst>
      <p:ext uri="{BB962C8B-B14F-4D97-AF65-F5344CB8AC3E}">
        <p14:creationId xmlns:p14="http://schemas.microsoft.com/office/powerpoint/2010/main" val="391743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129C-27B7-6E4E-FF36-C25461E8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B392880-FAA9-6882-8B19-6E421B6E91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CD81D08-885E-7177-2177-28DB0740FC6D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DF9DEBDF-7A64-F50B-3D3C-EB14D1B0BBDC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구현기능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40CAF30D-D86A-4912-27B0-82E1B036DD44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26F6139-1953-E4FF-39BC-A29048BD95ED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826BE523-F57A-E5FC-0ACB-16689F4CDF96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057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D130-F7E3-7DE2-9E21-5127F6DDE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6DAB25-DE5F-96CF-AF64-11E60F6A19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10CF30-F5E4-E65C-D83D-23462BCA746F}"/>
              </a:ext>
            </a:extLst>
          </p:cNvPr>
          <p:cNvGrpSpPr/>
          <p:nvPr/>
        </p:nvGrpSpPr>
        <p:grpSpPr>
          <a:xfrm>
            <a:off x="533400" y="440391"/>
            <a:ext cx="2895600" cy="1066800"/>
            <a:chOff x="381000" y="440391"/>
            <a:chExt cx="2895600" cy="1066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5C0711-AC50-6FC8-5EAA-4CA16AFFAC64}"/>
                </a:ext>
              </a:extLst>
            </p:cNvPr>
            <p:cNvSpPr/>
            <p:nvPr/>
          </p:nvSpPr>
          <p:spPr>
            <a:xfrm>
              <a:off x="381000" y="516590"/>
              <a:ext cx="2895600" cy="826700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FAC0CC-3437-ABD6-2439-FC9EA502847F}"/>
                </a:ext>
              </a:extLst>
            </p:cNvPr>
            <p:cNvSpPr txBox="1"/>
            <p:nvPr/>
          </p:nvSpPr>
          <p:spPr>
            <a:xfrm>
              <a:off x="423655" y="440391"/>
              <a:ext cx="2810290" cy="106680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3600" u="none" strike="noStrike" spc="294" dirty="0">
                  <a:solidFill>
                    <a:srgbClr val="211F1C"/>
                  </a:solidFill>
                  <a:latin typeface="TDTD한강고딕" panose="020B0600000101010101" charset="-127"/>
                  <a:ea typeface="TDTD한강고딕" panose="020B0600000101010101" charset="-127"/>
                  <a:cs typeface="Aleo"/>
                  <a:sym typeface="Aleo"/>
                </a:rPr>
                <a:t>주요 기능</a:t>
              </a:r>
              <a:endParaRPr lang="en-US" sz="36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17EECAD-B019-ED91-AD17-1C4B5D262226}"/>
              </a:ext>
            </a:extLst>
          </p:cNvPr>
          <p:cNvSpPr/>
          <p:nvPr/>
        </p:nvSpPr>
        <p:spPr>
          <a:xfrm>
            <a:off x="802105" y="1638300"/>
            <a:ext cx="16683791" cy="83358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D37166-9319-1C1C-8415-AE9CE762911F}"/>
              </a:ext>
            </a:extLst>
          </p:cNvPr>
          <p:cNvSpPr/>
          <p:nvPr/>
        </p:nvSpPr>
        <p:spPr>
          <a:xfrm>
            <a:off x="971779" y="2196084"/>
            <a:ext cx="5040000" cy="1378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회원가입 </a:t>
            </a:r>
            <a:r>
              <a:rPr lang="en-US" altLang="ko-KR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/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로그인 </a:t>
            </a:r>
            <a:r>
              <a:rPr lang="en-US" altLang="ko-KR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/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로그아웃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회원가입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-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이메일 아이디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비밀번호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비밀번호 확인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이름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생년월일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휴대폰 번호를 정규표현식을 통해 유효성 검사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로그인 및 로그아웃 기능 구현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170856-AF47-FE51-A13D-EE7C7FA0B926}"/>
              </a:ext>
            </a:extLst>
          </p:cNvPr>
          <p:cNvSpPr/>
          <p:nvPr/>
        </p:nvSpPr>
        <p:spPr>
          <a:xfrm>
            <a:off x="979800" y="3619600"/>
            <a:ext cx="5040000" cy="169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아이디</a:t>
            </a:r>
            <a:r>
              <a:rPr lang="en-US" altLang="ko-KR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/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비밀번호 찾기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이름과 휴대폰 번호를 조건으로 검색을 통한 아이디 찾기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이메일 아이디와 휴대폰 번호를 조건으로 회원정보 검색 후 랜덤 비밀번호 부여 후 해당 이메일 아이디로 새로 설정된 비밀번호가   포함된 메일 전송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AB463D-245B-D8B7-3EE0-C88CE37B8E27}"/>
              </a:ext>
            </a:extLst>
          </p:cNvPr>
          <p:cNvSpPr/>
          <p:nvPr/>
        </p:nvSpPr>
        <p:spPr>
          <a:xfrm>
            <a:off x="971779" y="5355079"/>
            <a:ext cx="5040000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회원정보 수정</a:t>
            </a:r>
            <a:r>
              <a:rPr lang="en-US" altLang="ko-KR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/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회원탈퇴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이름 변경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-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휴대폰 번호로 회원정보 업데이트 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휴대폰 번호는 중복 검사 후 회원가입 가능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)</a:t>
            </a: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비밀번호 변경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-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로그인 후 세션에 저장된 회원정보를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입력받은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비밀번호와 일치하는지 확인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.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유효성 검사 후 새 비밀번호로 변경 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주소 및 광고성 이메일 수신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문자 수신 여부를 수정 가능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회원 탈퇴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-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회원을 탈퇴하면 회원정보의 탈퇴 회원 여부의 값을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"Y"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로 변경 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→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스케줄러를 통해 정해진 시간마다 해당 값이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"Y"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인 컬럼의 회원 정보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delete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실행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8111638-7BE3-AB0E-A3BB-C0EC07CF14DD}"/>
              </a:ext>
            </a:extLst>
          </p:cNvPr>
          <p:cNvSpPr/>
          <p:nvPr/>
        </p:nvSpPr>
        <p:spPr>
          <a:xfrm>
            <a:off x="2532407" y="1776199"/>
            <a:ext cx="1918744" cy="396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3CD69A-7F99-C5C9-00BB-557A3276B709}"/>
              </a:ext>
            </a:extLst>
          </p:cNvPr>
          <p:cNvSpPr/>
          <p:nvPr/>
        </p:nvSpPr>
        <p:spPr>
          <a:xfrm>
            <a:off x="6662100" y="2196084"/>
            <a:ext cx="50400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제품 목록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제품의 종류 별로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DB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에서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Select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한 결과를 화면에 표시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제품의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type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별로 분류되는 버튼 및 탭 메뉴 구현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최신순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높은 가격순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낮은 가격순 버튼 클릭 시 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DB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에 저장된 값으로 정렬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색상이 없는 제품을 제외한 모든 제품에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DB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에 저장된 해당 색상 버튼 출력과 마우스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Over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시 해당 색상의 사진으로 변경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해당 제품을 클릭 시 제품 상세 화면으로 이동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0E7DE4-E495-5091-B289-922DA64A4F2B}"/>
              </a:ext>
            </a:extLst>
          </p:cNvPr>
          <p:cNvSpPr/>
          <p:nvPr/>
        </p:nvSpPr>
        <p:spPr>
          <a:xfrm>
            <a:off x="6662100" y="4766181"/>
            <a:ext cx="5040000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제품 상세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제품의 이미지를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DB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에서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Select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swiper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및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pagination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으로 슬라이드 구현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DB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에 저장된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색상값으로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색상이 없는 제품을 제외한 모든 제품에 해당 색상 버튼 출력과 마우스 클릭 시 해당 색상의 사진으로 변경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드롭박스로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해당 제품의 색상과 제품 선택 기능 구현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제품의 가격을 개수에 맞게 계산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제품의 상세 이미지와 해당 제품의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YOUTUBE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영상 출력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651136A-646B-F3BB-4A53-23104B3B6BB2}"/>
              </a:ext>
            </a:extLst>
          </p:cNvPr>
          <p:cNvSpPr/>
          <p:nvPr/>
        </p:nvSpPr>
        <p:spPr>
          <a:xfrm>
            <a:off x="8222728" y="1776199"/>
            <a:ext cx="1918744" cy="396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Product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E36830-1E1B-0E45-2B38-D12EFD36246C}"/>
              </a:ext>
            </a:extLst>
          </p:cNvPr>
          <p:cNvSpPr/>
          <p:nvPr/>
        </p:nvSpPr>
        <p:spPr>
          <a:xfrm>
            <a:off x="12344400" y="2196084"/>
            <a:ext cx="5040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장바구니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제품상세페이지에서 제품의 정보를 장바구니 테이블에 삽입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삽입된 장바구니 테이블의 데이터들을 제품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색상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이미지 테이블과 조인하여 조회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수량변경 버튼 클릭 시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장바구니 테이블의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수량값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업데이트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선택한 제품을 장바구니 테이블에서 단일삭제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/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다중삭제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FEED6E5-9D5C-E1B2-2E65-548DF04AB865}"/>
              </a:ext>
            </a:extLst>
          </p:cNvPr>
          <p:cNvSpPr/>
          <p:nvPr/>
        </p:nvSpPr>
        <p:spPr>
          <a:xfrm>
            <a:off x="12344400" y="4243411"/>
            <a:ext cx="5040000" cy="3936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주문</a:t>
            </a:r>
            <a:r>
              <a:rPr lang="en-US" altLang="ko-KR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결제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'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장바구니 데이터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'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또는 제품 상세 페이지의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'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제품 데이터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'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를 결제 테이블에 삽입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주문정보 제외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)</a:t>
            </a: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회원의 결제테이블에서 최근 배송지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5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개까지 조회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다음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주소찾기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API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사용하여 주소 입력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주문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배송 정보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입력폼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유효성 검사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결제 버튼 클릭 시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결제 페이지에 입력된 주문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배송 정보로 결제 테이블 업데이트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/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결제 완료 메일 발송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결제 완료 시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장바구니 테이블의 데이터 삭제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(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장바구니에서 구매했을 시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)</a:t>
            </a: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결제하지 않고 페이지 이동 시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스케줄러로 매일 오전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4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시에  체크하여 결제 테이블의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paycheck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컬럼이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"N"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인 데이터를 조회하여 삭제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7E9999-6156-3C79-2A5C-C9F1559BC0EE}"/>
              </a:ext>
            </a:extLst>
          </p:cNvPr>
          <p:cNvSpPr/>
          <p:nvPr/>
        </p:nvSpPr>
        <p:spPr>
          <a:xfrm>
            <a:off x="12344400" y="8245641"/>
            <a:ext cx="5040000" cy="1628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주문</a:t>
            </a:r>
            <a:r>
              <a:rPr lang="en-US" altLang="ko-KR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조회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결제 테이블의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status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컬럼이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"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결제완료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"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인 데이터를 카운트하여 뷰에 전달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사용자가 입력한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기간동안의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 주문 내역을 결제 테이블에서 조회하여 뷰에 데이터 전달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1BCA616-234B-0134-5A56-2D77EFD19F31}"/>
              </a:ext>
            </a:extLst>
          </p:cNvPr>
          <p:cNvSpPr/>
          <p:nvPr/>
        </p:nvSpPr>
        <p:spPr>
          <a:xfrm>
            <a:off x="13905028" y="1776199"/>
            <a:ext cx="1918744" cy="396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Order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408CBB-26E9-A203-02E8-59DC87B29E9D}"/>
              </a:ext>
            </a:extLst>
          </p:cNvPr>
          <p:cNvSpPr/>
          <p:nvPr/>
        </p:nvSpPr>
        <p:spPr>
          <a:xfrm>
            <a:off x="3901743" y="8622653"/>
            <a:ext cx="5547057" cy="1321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대시보드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매출 데이터와 사용자 활동을 파악하는 대시보드 기능 구현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주간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월간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)</a:t>
            </a: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총 매출 그래프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/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신규 회원 추이 </a:t>
            </a: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/ 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인기 상품 순위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6E1925D-4248-90AE-E5EC-69873504D9B6}"/>
              </a:ext>
            </a:extLst>
          </p:cNvPr>
          <p:cNvSpPr/>
          <p:nvPr/>
        </p:nvSpPr>
        <p:spPr>
          <a:xfrm>
            <a:off x="1815056" y="8938500"/>
            <a:ext cx="1918744" cy="396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Dashboard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87EEFF-08AC-BD49-D0D0-3DC3E8ED7C2D}"/>
              </a:ext>
            </a:extLst>
          </p:cNvPr>
          <p:cNvSpPr/>
          <p:nvPr/>
        </p:nvSpPr>
        <p:spPr>
          <a:xfrm>
            <a:off x="6662100" y="7336279"/>
            <a:ext cx="5040000" cy="1369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marL="80550">
              <a:lnSpc>
                <a:spcPct val="2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검색</a:t>
            </a:r>
            <a:endParaRPr lang="en-US" altLang="ko-KR" sz="1500" b="1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  <a:p>
            <a:pPr marL="80550">
              <a:lnSpc>
                <a:spcPts val="2200"/>
              </a:lnSpc>
            </a:pPr>
            <a:r>
              <a:rPr lang="en-US" altLang="ko-KR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· header</a:t>
            </a:r>
            <a:r>
              <a:rPr lang="ko-KR" altLang="en-US" sz="1300" dirty="0">
                <a:solidFill>
                  <a:schemeClr val="tx1"/>
                </a:solidFill>
                <a:latin typeface="+mn-ea"/>
                <a:cs typeface="맑은 고딕 Semilight" panose="020B0502040204020203" pitchFamily="50" charset="-127"/>
                <a:sym typeface="윤고딕"/>
              </a:rPr>
              <a:t>의 아이콘 메뉴를 통해 접근 가능하며 키워드를 입력하면 키워드가 포함된 문자열을 검색 후 검색결과 페이지에 제품목록을 렌더링</a:t>
            </a:r>
            <a:endParaRPr lang="en-US" altLang="ko-KR" sz="1300" dirty="0">
              <a:solidFill>
                <a:schemeClr val="tx1"/>
              </a:solidFill>
              <a:latin typeface="+mn-ea"/>
              <a:cs typeface="맑은 고딕 Semilight" panose="020B0502040204020203" pitchFamily="50" charset="-127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1988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9D3CF1-4C26-2180-98D2-1C46D3448B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59B58792-3A4E-AFDD-5BAD-BD18FF3C3FE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59" y="2515100"/>
            <a:ext cx="15630516" cy="769419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0C3A40-FC2D-5E3D-7AA0-E7DA8EFBDE4C}"/>
              </a:ext>
            </a:extLst>
          </p:cNvPr>
          <p:cNvSpPr/>
          <p:nvPr/>
        </p:nvSpPr>
        <p:spPr>
          <a:xfrm>
            <a:off x="2275679" y="7391900"/>
            <a:ext cx="7437441" cy="20542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FileHelper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properties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에서 설정된 업로드 된 파일이 노출될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URL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경로를 설정하는 기능 제공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RegexHelper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문자열의 유효성 검사를 위한 기능 제공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MailHelper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이메일 발송하는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UtilHelper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비밀번호 재설정에 사용될 랜덤 문자열 생성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WebHelper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HTTP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상태코드와 메시지를 전달하는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1236658" y="1409700"/>
            <a:ext cx="3094042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SignRestController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회원 관련 정보를 처리하고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형태로 객체 데이터를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5258084" y="1409700"/>
            <a:ext cx="317564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OutScheduler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회원 탈퇴한 회원들을 정해진 시간에 주기적으로 데이터를 지우는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9361108" y="1409700"/>
            <a:ext cx="2956081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SignController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View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를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13244573" y="1409700"/>
            <a:ext cx="3622602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MemberService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회원 정보를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삭제하는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" name="Freeform 26">
            <a:extLst>
              <a:ext uri="{FF2B5EF4-FFF2-40B4-BE49-F238E27FC236}">
                <a16:creationId xmlns:a16="http://schemas.microsoft.com/office/drawing/2014/main" id="{DDD6BCCE-7DAE-CD6C-9C3B-BF2F029D19AA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4-1</a:t>
            </a:r>
            <a:endParaRPr lang="ko-KR" altLang="en-US" sz="28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1D7B21-B004-295F-13F4-3BC1BAEE3106}"/>
              </a:ext>
            </a:extLst>
          </p:cNvPr>
          <p:cNvSpPr/>
          <p:nvPr/>
        </p:nvSpPr>
        <p:spPr>
          <a:xfrm>
            <a:off x="7111837" y="708900"/>
            <a:ext cx="1918744" cy="396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Member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5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64B4-D790-FF87-17BB-2659F7EC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9D3CF1-4C26-2180-98D2-1C46D3448B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endParaRPr lang="ko-KR" altLang="en-US" sz="13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25B9B0AA-CC7A-6387-0530-C049DF65BFE0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8BDC5A-8165-9A4A-407B-24C342F03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25" y="2615700"/>
            <a:ext cx="15830550" cy="648322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C1C0CC-75E5-4846-F264-556C872C21D6}"/>
              </a:ext>
            </a:extLst>
          </p:cNvPr>
          <p:cNvSpPr/>
          <p:nvPr/>
        </p:nvSpPr>
        <p:spPr>
          <a:xfrm>
            <a:off x="10926037" y="9016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검색 결과에 대한 개수 조회 및 목록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F5B21E-59D2-E37F-2B11-F5F80F5CDFA9}"/>
              </a:ext>
            </a:extLst>
          </p:cNvPr>
          <p:cNvSpPr/>
          <p:nvPr/>
        </p:nvSpPr>
        <p:spPr>
          <a:xfrm>
            <a:off x="1228725" y="16119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유형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(Type)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별 페이지와 상세 페이지를 반환 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03433B-14D5-9FBA-C9FA-DFD6EAEBC5A3}"/>
              </a:ext>
            </a:extLst>
          </p:cNvPr>
          <p:cNvSpPr/>
          <p:nvPr/>
        </p:nvSpPr>
        <p:spPr>
          <a:xfrm>
            <a:off x="1228725" y="9016500"/>
            <a:ext cx="21336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Type1,2,3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 따라 제품 정보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4441DC-844A-4CFA-7F00-04723559F67F}"/>
              </a:ext>
            </a:extLst>
          </p:cNvPr>
          <p:cNvSpPr/>
          <p:nvPr/>
        </p:nvSpPr>
        <p:spPr>
          <a:xfrm>
            <a:off x="4097363" y="16119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 관련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954CAE-B01C-3A1D-5E58-A8815E33C5A4}"/>
              </a:ext>
            </a:extLst>
          </p:cNvPr>
          <p:cNvSpPr/>
          <p:nvPr/>
        </p:nvSpPr>
        <p:spPr>
          <a:xfrm>
            <a:off x="4203563" y="9016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BackgroundService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배경 이미지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B11B0A-FDC1-5ABC-A4B4-3F00743DCE30}"/>
              </a:ext>
            </a:extLst>
          </p:cNvPr>
          <p:cNvSpPr/>
          <p:nvPr/>
        </p:nvSpPr>
        <p:spPr>
          <a:xfrm>
            <a:off x="7564800" y="9016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C8A44-80D2-8CF0-095A-4060BDF1AAEA}"/>
              </a:ext>
            </a:extLst>
          </p:cNvPr>
          <p:cNvSpPr/>
          <p:nvPr/>
        </p:nvSpPr>
        <p:spPr>
          <a:xfrm>
            <a:off x="10914638" y="1611900"/>
            <a:ext cx="3276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Keyword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를 기반으로 제품 목록을 조회하여 반환하는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112443-72DE-4C6F-1C9D-48734394206B}"/>
              </a:ext>
            </a:extLst>
          </p:cNvPr>
          <p:cNvSpPr/>
          <p:nvPr/>
        </p:nvSpPr>
        <p:spPr>
          <a:xfrm>
            <a:off x="14539275" y="16119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Keyword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를 기반으로 검색 결과 페이지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BF2DDC-37FE-031E-CFB8-ECB16BD2E826}"/>
              </a:ext>
            </a:extLst>
          </p:cNvPr>
          <p:cNvSpPr/>
          <p:nvPr/>
        </p:nvSpPr>
        <p:spPr>
          <a:xfrm>
            <a:off x="14287275" y="9016500"/>
            <a:ext cx="2772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WebHelper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상태코드와 메시지를 전달하는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2984CE-96B8-64BB-D33A-ECB8E6B1BE73}"/>
              </a:ext>
            </a:extLst>
          </p:cNvPr>
          <p:cNvSpPr/>
          <p:nvPr/>
        </p:nvSpPr>
        <p:spPr>
          <a:xfrm>
            <a:off x="6966001" y="1611900"/>
            <a:ext cx="36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FileHelper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properties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에서 설정된 업로드 된 파일이 노출될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URL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경로를 설정하는 기능 제공</a:t>
            </a: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BCBB8541-71D6-3F03-3897-9C93E734B8B9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4-1</a:t>
            </a:r>
            <a:endParaRPr lang="ko-KR" altLang="en-US" sz="28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C0D177B-9457-4F14-6336-8D518B1E81A2}"/>
              </a:ext>
            </a:extLst>
          </p:cNvPr>
          <p:cNvSpPr/>
          <p:nvPr/>
        </p:nvSpPr>
        <p:spPr>
          <a:xfrm>
            <a:off x="7111837" y="708900"/>
            <a:ext cx="1918744" cy="396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Product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5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623C8-64E9-E427-C724-3FDC13218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31B995-01FA-DC51-A3A3-9A514A9DB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A440BB37-E036-1763-08C4-50222797B40A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11" name="그림 10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73AC0796-2B9E-9266-556E-8FC37BAFE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5735"/>
            <a:ext cx="18288000" cy="61779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CE20F5-8C66-14F6-5C11-C3C207FCD0AA}"/>
              </a:ext>
            </a:extLst>
          </p:cNvPr>
          <p:cNvSpPr/>
          <p:nvPr/>
        </p:nvSpPr>
        <p:spPr>
          <a:xfrm>
            <a:off x="152400" y="8890500"/>
            <a:ext cx="27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43DD13-C3EA-6764-1BB6-AA54CBD15E48}"/>
              </a:ext>
            </a:extLst>
          </p:cNvPr>
          <p:cNvSpPr/>
          <p:nvPr/>
        </p:nvSpPr>
        <p:spPr>
          <a:xfrm>
            <a:off x="317304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WebHelper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상태코드와 메시지를 전달하는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9145AA-AC38-6BAE-2AF0-12537104584C}"/>
              </a:ext>
            </a:extLst>
          </p:cNvPr>
          <p:cNvSpPr/>
          <p:nvPr/>
        </p:nvSpPr>
        <p:spPr>
          <a:xfrm>
            <a:off x="11694960" y="8890500"/>
            <a:ext cx="36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FileHelper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properties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에서 설정된 업로드 된 파일이 노출될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URL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경로를 설정하는 기능 제공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A1150-137A-EF73-398D-F6F04CADED56}"/>
              </a:ext>
            </a:extLst>
          </p:cNvPr>
          <p:cNvSpPr/>
          <p:nvPr/>
        </p:nvSpPr>
        <p:spPr>
          <a:xfrm>
            <a:off x="117948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MailHelper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이메일 발송하는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221A6-821D-FF7F-548A-4EFA67757F9E}"/>
              </a:ext>
            </a:extLst>
          </p:cNvPr>
          <p:cNvSpPr/>
          <p:nvPr/>
        </p:nvSpPr>
        <p:spPr>
          <a:xfrm>
            <a:off x="1524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CartRestController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장바구니에 상품을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0C3A40-FC2D-5E3D-7AA0-E7DA8EFBDE4C}"/>
              </a:ext>
            </a:extLst>
          </p:cNvPr>
          <p:cNvSpPr/>
          <p:nvPr/>
        </p:nvSpPr>
        <p:spPr>
          <a:xfrm>
            <a:off x="3973200" y="1638300"/>
            <a:ext cx="27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OrderController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장바구니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주문서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완료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목록  페이지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79740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OrderRestController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상품 구매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완료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목록 조회 등의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044B32-8DB5-3AAF-AACB-0AD1E2EA4AA0}"/>
              </a:ext>
            </a:extLst>
          </p:cNvPr>
          <p:cNvSpPr/>
          <p:nvPr/>
        </p:nvSpPr>
        <p:spPr>
          <a:xfrm>
            <a:off x="156156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PaymentScheduler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미결제 상품을 조회하고 삭제하는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E71E58-D9E2-CADD-00A1-1181AA957B54}"/>
              </a:ext>
            </a:extLst>
          </p:cNvPr>
          <p:cNvSpPr/>
          <p:nvPr/>
        </p:nvSpPr>
        <p:spPr>
          <a:xfrm>
            <a:off x="601368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CartService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장바구니에 상품을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833DAF-B494-FBFD-1178-BC8AA2C21B76}"/>
              </a:ext>
            </a:extLst>
          </p:cNvPr>
          <p:cNvSpPr/>
          <p:nvPr/>
        </p:nvSpPr>
        <p:spPr>
          <a:xfrm>
            <a:off x="885432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결제 목록에 항목을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EB255A-7757-809F-2215-D22C226A1F5B}"/>
              </a:ext>
            </a:extLst>
          </p:cNvPr>
          <p:cNvSpPr/>
          <p:nvPr/>
        </p:nvSpPr>
        <p:spPr>
          <a:xfrm>
            <a:off x="1561560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PaymentService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결제 항목을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삭제하는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" name="Freeform 26">
            <a:extLst>
              <a:ext uri="{FF2B5EF4-FFF2-40B4-BE49-F238E27FC236}">
                <a16:creationId xmlns:a16="http://schemas.microsoft.com/office/drawing/2014/main" id="{C7B18A67-33BA-6691-87AD-80A6BB79F55F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4-1</a:t>
            </a:r>
            <a:endParaRPr lang="ko-KR" altLang="en-US" sz="28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B4394B9-C3E1-7552-1009-47F526E35716}"/>
              </a:ext>
            </a:extLst>
          </p:cNvPr>
          <p:cNvSpPr/>
          <p:nvPr/>
        </p:nvSpPr>
        <p:spPr>
          <a:xfrm>
            <a:off x="7111837" y="708900"/>
            <a:ext cx="1918744" cy="396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Order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67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71B44-EC59-7468-1285-32BA9005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46C000-96B4-41C7-E7AE-99D612D90A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A3579091-3C52-177D-E110-02D3F998C099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DEC1FF-35FF-724B-6DE6-5D1384FB9281}"/>
              </a:ext>
            </a:extLst>
          </p:cNvPr>
          <p:cNvSpPr/>
          <p:nvPr/>
        </p:nvSpPr>
        <p:spPr>
          <a:xfrm>
            <a:off x="9487208" y="6057900"/>
            <a:ext cx="7106362" cy="40707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bIns="180000" rtlCol="0" anchor="ctr" anchorCtr="0"/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TodaySaleRestController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총 매출을 조회하는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TodaySaleScheduler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매일 새벽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시에 전날 매출 데이터를 집계하는 스케줄러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TodaySaleService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전날 매출을 추가하고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지정 기간 동안의 매출 데이터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TodayMemberRestController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주간 및 월간 신규 회원을 조회하는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TodayScheduler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매일 새벽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시에 전날 신규 회원 데이터를 집계하는 스케줄러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TodayService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신규 회원 데이터 추가 및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TodayBestProductRestController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주간 및 월간 상품 판매량을 조회하는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TodayBestProductScheduler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매일 새벽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시에 전날 판매량을 집계하는 스케줄러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TodayBestProductService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전날 판매량을 추가하고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주별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월별 판매량 데이터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AD20CE5-2F05-3D03-70DD-9E9BDB63F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08" y="1498625"/>
            <a:ext cx="7106362" cy="4320000"/>
          </a:xfrm>
          <a:prstGeom prst="rect">
            <a:avLst/>
          </a:prstGeom>
          <a:ln w="28575">
            <a:noFill/>
          </a:ln>
        </p:spPr>
      </p:pic>
      <p:pic>
        <p:nvPicPr>
          <p:cNvPr id="11" name="그림 10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C4BC7B2-2C8B-28A6-6BC9-44BEFE742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86" y="1498625"/>
            <a:ext cx="6480000" cy="4320000"/>
          </a:xfrm>
          <a:prstGeom prst="rect">
            <a:avLst/>
          </a:prstGeom>
          <a:ln w="28575">
            <a:noFill/>
          </a:ln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415F8D3-FF2F-8210-315B-2A02442CD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86" y="6057900"/>
            <a:ext cx="6480000" cy="4070770"/>
          </a:xfrm>
          <a:prstGeom prst="rect">
            <a:avLst/>
          </a:prstGeom>
          <a:ln w="28575">
            <a:noFill/>
          </a:ln>
        </p:spPr>
      </p:pic>
      <p:sp>
        <p:nvSpPr>
          <p:cNvPr id="3" name="Freeform 26">
            <a:extLst>
              <a:ext uri="{FF2B5EF4-FFF2-40B4-BE49-F238E27FC236}">
                <a16:creationId xmlns:a16="http://schemas.microsoft.com/office/drawing/2014/main" id="{BFD89390-EB74-B294-2A32-497E126BF5F2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4-1</a:t>
            </a:r>
            <a:endParaRPr lang="ko-KR" altLang="en-US" sz="28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5097C4-8DDF-4764-32B3-E0AE7BCC1DDD}"/>
              </a:ext>
            </a:extLst>
          </p:cNvPr>
          <p:cNvSpPr/>
          <p:nvPr/>
        </p:nvSpPr>
        <p:spPr>
          <a:xfrm>
            <a:off x="7111837" y="708900"/>
            <a:ext cx="1918744" cy="396000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Dashboard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103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703086" y="4742302"/>
            <a:ext cx="5410200" cy="1019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marL="285750" lvl="0" indent="-285750" algn="l">
              <a:lnSpc>
                <a:spcPts val="250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[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필수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]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항목 체크 유무 검사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미체크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모달창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안내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[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]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항목 체크 유무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다음페이지로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queryString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전송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 체크 및 전체 해제 컨트롤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하나라도 미동의 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false)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3598" r="5908" b="5546"/>
          <a:stretch/>
        </p:blipFill>
        <p:spPr>
          <a:xfrm>
            <a:off x="3071482" y="1490577"/>
            <a:ext cx="6345600" cy="3326466"/>
          </a:xfrm>
          <a:prstGeom prst="rect">
            <a:avLst/>
          </a:prstGeom>
          <a:ln w="22225">
            <a:noFill/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363"/>
          <a:stretch/>
        </p:blipFill>
        <p:spPr>
          <a:xfrm>
            <a:off x="626377" y="1632967"/>
            <a:ext cx="1812971" cy="264795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t="15608" r="28879" b="42782"/>
          <a:stretch/>
        </p:blipFill>
        <p:spPr>
          <a:xfrm>
            <a:off x="3071482" y="5350443"/>
            <a:ext cx="6345604" cy="4746057"/>
          </a:xfrm>
          <a:prstGeom prst="rect">
            <a:avLst/>
          </a:prstGeom>
          <a:ln w="22225">
            <a:noFill/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1151836" y="2983372"/>
            <a:ext cx="752520" cy="309671"/>
          </a:xfrm>
          <a:prstGeom prst="rect">
            <a:avLst/>
          </a:prstGeom>
          <a:noFill/>
          <a:ln>
            <a:solidFill>
              <a:srgbClr val="6AC2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1703086" y="8513039"/>
            <a:ext cx="5899114" cy="854328"/>
            <a:chOff x="10673702" y="6613741"/>
            <a:chExt cx="5899114" cy="854328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3702" y="6613741"/>
              <a:ext cx="5892187" cy="4966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73702" y="7026639"/>
              <a:ext cx="5899114" cy="441430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10673702" y="6613741"/>
              <a:ext cx="5899114" cy="854328"/>
            </a:xfrm>
            <a:prstGeom prst="rect">
              <a:avLst/>
            </a:prstGeom>
            <a:noFill/>
            <a:ln>
              <a:solidFill>
                <a:srgbClr val="6AC2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2562695" y="3052758"/>
            <a:ext cx="443753" cy="1"/>
          </a:xfrm>
          <a:prstGeom prst="line">
            <a:avLst/>
          </a:prstGeom>
          <a:ln w="2222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6216686" y="4867718"/>
            <a:ext cx="0" cy="482725"/>
          </a:xfrm>
          <a:prstGeom prst="line">
            <a:avLst/>
          </a:prstGeom>
          <a:ln w="2222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3086" y="6219176"/>
            <a:ext cx="3086100" cy="1666875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9417086" y="7765275"/>
            <a:ext cx="2095067" cy="987834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9417086" y="7052615"/>
            <a:ext cx="2133600" cy="670856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61437" y="7221209"/>
            <a:ext cx="333667" cy="333667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10329621" y="8096920"/>
            <a:ext cx="351945" cy="351945"/>
            <a:chOff x="13506450" y="1280035"/>
            <a:chExt cx="4126726" cy="4126726"/>
          </a:xfrm>
        </p:grpSpPr>
        <p:sp>
          <p:nvSpPr>
            <p:cNvPr id="58" name="타원 57"/>
            <p:cNvSpPr/>
            <p:nvPr/>
          </p:nvSpPr>
          <p:spPr>
            <a:xfrm>
              <a:off x="14116282" y="1770213"/>
              <a:ext cx="2999420" cy="2999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6450" y="1280035"/>
              <a:ext cx="4126726" cy="4126726"/>
            </a:xfrm>
            <a:prstGeom prst="rect">
              <a:avLst/>
            </a:prstGeom>
          </p:spPr>
        </p:pic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837F7823-91AC-3CE8-363A-03E135D3089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회원가입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929E6265-5BA9-CA24-89B9-8C5DCB2E8379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994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252" y="1680945"/>
            <a:ext cx="5473941" cy="570366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137210" y="3937418"/>
            <a:ext cx="3124200" cy="327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표시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숨기기 버튼 이벤트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4794844" y="3569009"/>
            <a:ext cx="335653" cy="1030331"/>
          </a:xfrm>
          <a:prstGeom prst="rect">
            <a:avLst/>
          </a:prstGeom>
          <a:noFill/>
          <a:ln w="28575">
            <a:solidFill>
              <a:srgbClr val="6AC2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4275265" y="4117527"/>
            <a:ext cx="505725" cy="0"/>
          </a:xfrm>
          <a:prstGeom prst="line">
            <a:avLst/>
          </a:prstGeom>
          <a:ln w="28575">
            <a:solidFill>
              <a:srgbClr val="6AC2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 flipV="1">
            <a:off x="9772815" y="2927038"/>
            <a:ext cx="5070485" cy="29933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4846554" y="3111280"/>
            <a:ext cx="1499321" cy="785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8584" t="29485" r="20197" b="29311"/>
          <a:stretch/>
        </p:blipFill>
        <p:spPr>
          <a:xfrm>
            <a:off x="14565406" y="151281"/>
            <a:ext cx="3560938" cy="2352764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9708322" y="7561204"/>
            <a:ext cx="7970077" cy="16542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입력 가능한 값들을 유효성 검사 후 유효하지 않으면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alert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메시지 출력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이메일 아이디와 휴대폰 번호는 중복 검사 진행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이메일 형식 검사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영어 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소문자와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특수문자 및 숫자 포함하는지 검사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12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이상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20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이하인지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생년월일 현재시간보다 이전인지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9708323" y="9366489"/>
            <a:ext cx="7360548" cy="609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이전 페이지에서 쿼리스트링으로 보낸 문자 및 이메일 광고 수신 여부를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hidden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속성의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input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박스의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value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 설정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F8BE0BEF-C887-A329-BA7F-8F6F86B2CC6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회원가입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067" y="1657865"/>
            <a:ext cx="8862532" cy="809512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6345875" y="2417085"/>
            <a:ext cx="0" cy="8173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179042" y="2976301"/>
            <a:ext cx="333667" cy="333667"/>
          </a:xfrm>
          <a:prstGeom prst="rect">
            <a:avLst/>
          </a:prstGeom>
          <a:ln w="28575">
            <a:noFill/>
          </a:ln>
        </p:spPr>
      </p:pic>
      <p:sp>
        <p:nvSpPr>
          <p:cNvPr id="8" name="Freeform 26">
            <a:extLst>
              <a:ext uri="{FF2B5EF4-FFF2-40B4-BE49-F238E27FC236}">
                <a16:creationId xmlns:a16="http://schemas.microsoft.com/office/drawing/2014/main" id="{2AB8963C-F63E-3489-BC41-6CDC570D028F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1699536" y="3055361"/>
            <a:ext cx="7368264" cy="2316739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1699536" y="5450818"/>
            <a:ext cx="7368264" cy="1318778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227A1A-1D33-7850-D7E2-36750274C08B}"/>
              </a:ext>
            </a:extLst>
          </p:cNvPr>
          <p:cNvSpPr/>
          <p:nvPr/>
        </p:nvSpPr>
        <p:spPr>
          <a:xfrm>
            <a:off x="1699535" y="6844087"/>
            <a:ext cx="7399115" cy="18046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9731726" y="2839248"/>
            <a:ext cx="5203474" cy="470720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9772815" y="6134100"/>
            <a:ext cx="4101840" cy="438114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227A1A-1D33-7850-D7E2-36750274C08B}"/>
              </a:ext>
            </a:extLst>
          </p:cNvPr>
          <p:cNvSpPr/>
          <p:nvPr/>
        </p:nvSpPr>
        <p:spPr>
          <a:xfrm>
            <a:off x="9712606" y="6707429"/>
            <a:ext cx="5417891" cy="662941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9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0284AC59-9D87-8E92-6277-6372EF46A75B}"/>
              </a:ext>
            </a:extLst>
          </p:cNvPr>
          <p:cNvSpPr txBox="1"/>
          <p:nvPr/>
        </p:nvSpPr>
        <p:spPr>
          <a:xfrm>
            <a:off x="1699536" y="425728"/>
            <a:ext cx="110258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 정보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시퀀스다이어그램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E5808A66-C214-1D7A-0196-2202D02A7FA3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6" y="1528354"/>
            <a:ext cx="6656911" cy="82980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1528353"/>
            <a:ext cx="6342203" cy="829801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894806" y="2312126"/>
            <a:ext cx="6477000" cy="3821974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11268889" y="5981700"/>
            <a:ext cx="6039209" cy="16764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227A1A-1D33-7850-D7E2-36750274C08B}"/>
              </a:ext>
            </a:extLst>
          </p:cNvPr>
          <p:cNvSpPr/>
          <p:nvPr/>
        </p:nvSpPr>
        <p:spPr>
          <a:xfrm>
            <a:off x="894807" y="6210300"/>
            <a:ext cx="6477000" cy="2774311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861311-D386-DA45-9F22-C93E4A8B3966}"/>
              </a:ext>
            </a:extLst>
          </p:cNvPr>
          <p:cNvSpPr/>
          <p:nvPr/>
        </p:nvSpPr>
        <p:spPr>
          <a:xfrm>
            <a:off x="11268890" y="2184810"/>
            <a:ext cx="6028509" cy="3720690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36D3AC-9823-3487-002F-869F388CA539}"/>
              </a:ext>
            </a:extLst>
          </p:cNvPr>
          <p:cNvSpPr/>
          <p:nvPr/>
        </p:nvSpPr>
        <p:spPr>
          <a:xfrm>
            <a:off x="7475517" y="2312126"/>
            <a:ext cx="2430483" cy="464498"/>
          </a:xfrm>
          <a:prstGeom prst="rect">
            <a:avLst/>
          </a:prstGeom>
          <a:solidFill>
            <a:srgbClr val="E1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marL="80550">
              <a:lnSpc>
                <a:spcPts val="27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아이디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찾기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36D3AC-9823-3487-002F-869F388CA539}"/>
              </a:ext>
            </a:extLst>
          </p:cNvPr>
          <p:cNvSpPr/>
          <p:nvPr/>
        </p:nvSpPr>
        <p:spPr>
          <a:xfrm>
            <a:off x="7475518" y="6210300"/>
            <a:ext cx="1857895" cy="464498"/>
          </a:xfrm>
          <a:prstGeom prst="rect">
            <a:avLst/>
          </a:prstGeom>
          <a:solidFill>
            <a:srgbClr val="CAD9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marL="80550">
              <a:lnSpc>
                <a:spcPts val="27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로그아웃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36D3AC-9823-3487-002F-869F388CA539}"/>
              </a:ext>
            </a:extLst>
          </p:cNvPr>
          <p:cNvSpPr/>
          <p:nvPr/>
        </p:nvSpPr>
        <p:spPr>
          <a:xfrm>
            <a:off x="8991599" y="5441002"/>
            <a:ext cx="2133601" cy="464498"/>
          </a:xfrm>
          <a:prstGeom prst="rect">
            <a:avLst/>
          </a:prstGeom>
          <a:solidFill>
            <a:srgbClr val="ECE8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marL="80550">
              <a:lnSpc>
                <a:spcPts val="27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변경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36D3AC-9823-3487-002F-869F388CA539}"/>
              </a:ext>
            </a:extLst>
          </p:cNvPr>
          <p:cNvSpPr/>
          <p:nvPr/>
        </p:nvSpPr>
        <p:spPr>
          <a:xfrm>
            <a:off x="8458200" y="7193602"/>
            <a:ext cx="2656300" cy="464498"/>
          </a:xfrm>
          <a:prstGeom prst="rect">
            <a:avLst/>
          </a:prstGeom>
          <a:solidFill>
            <a:srgbClr val="FFEC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marL="80550">
              <a:lnSpc>
                <a:spcPts val="27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주소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광고 수신 여부 변경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861311-D386-DA45-9F22-C93E4A8B3966}"/>
              </a:ext>
            </a:extLst>
          </p:cNvPr>
          <p:cNvSpPr/>
          <p:nvPr/>
        </p:nvSpPr>
        <p:spPr>
          <a:xfrm>
            <a:off x="11258190" y="7751060"/>
            <a:ext cx="6039209" cy="1435394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536D3AC-9823-3487-002F-869F388CA539}"/>
              </a:ext>
            </a:extLst>
          </p:cNvPr>
          <p:cNvSpPr/>
          <p:nvPr/>
        </p:nvSpPr>
        <p:spPr>
          <a:xfrm>
            <a:off x="9982200" y="8721955"/>
            <a:ext cx="1143000" cy="464498"/>
          </a:xfrm>
          <a:prstGeom prst="rect">
            <a:avLst/>
          </a:prstGeom>
          <a:solidFill>
            <a:srgbClr val="F6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marL="80550">
              <a:lnSpc>
                <a:spcPts val="27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 탈퇴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42697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516-17AA-A301-60BA-FAD04D17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742BC21-9CC0-D6E5-BE45-AB53E7E73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43334" r="2279"/>
          <a:stretch/>
        </p:blipFill>
        <p:spPr>
          <a:xfrm>
            <a:off x="0" y="0"/>
            <a:ext cx="10744200" cy="10287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81C7A354-0A4E-9C15-90C5-592707941CD6}"/>
              </a:ext>
            </a:extLst>
          </p:cNvPr>
          <p:cNvSpPr/>
          <p:nvPr/>
        </p:nvSpPr>
        <p:spPr>
          <a:xfrm>
            <a:off x="838200" y="516590"/>
            <a:ext cx="2591500" cy="826700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600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191A82A-2B6E-9E4B-37DB-28921F13F312}"/>
              </a:ext>
            </a:extLst>
          </p:cNvPr>
          <p:cNvSpPr txBox="1"/>
          <p:nvPr/>
        </p:nvSpPr>
        <p:spPr>
          <a:xfrm>
            <a:off x="728805" y="440391"/>
            <a:ext cx="2810290" cy="10668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3600" u="none" strike="noStrike" spc="294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소개</a:t>
            </a:r>
            <a:endParaRPr lang="en-US" sz="3600" u="none" strike="noStrike" spc="294" dirty="0">
              <a:solidFill>
                <a:srgbClr val="211F1C"/>
              </a:solidFill>
              <a:latin typeface="TDTD한강고딕" panose="020B0600000101010101" charset="-127"/>
              <a:ea typeface="TDTD한강고딕" panose="020B0600000101010101" charset="-127"/>
              <a:cs typeface="Aleo"/>
              <a:sym typeface="Aleo"/>
            </a:endParaRPr>
          </a:p>
        </p:txBody>
      </p:sp>
      <p:pic>
        <p:nvPicPr>
          <p:cNvPr id="3" name="그림 2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90EBB740-0060-C50C-7C0C-022D461AE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438" y="952500"/>
            <a:ext cx="2229161" cy="89547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582153-E9E7-2622-093B-C4B14D88258B}"/>
              </a:ext>
            </a:extLst>
          </p:cNvPr>
          <p:cNvGrpSpPr/>
          <p:nvPr/>
        </p:nvGrpSpPr>
        <p:grpSpPr>
          <a:xfrm>
            <a:off x="11591236" y="2862745"/>
            <a:ext cx="6239564" cy="3347555"/>
            <a:chOff x="11591236" y="2171021"/>
            <a:chExt cx="5858564" cy="3347555"/>
          </a:xfrm>
        </p:grpSpPr>
        <p:sp>
          <p:nvSpPr>
            <p:cNvPr id="6" name="TextBox 5"/>
            <p:cNvSpPr txBox="1"/>
            <p:nvPr/>
          </p:nvSpPr>
          <p:spPr>
            <a:xfrm>
              <a:off x="11757624" y="2933253"/>
              <a:ext cx="569217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"https://store.sony.co.kr/"</a:t>
              </a:r>
              <a:r>
                <a:rPr lang="ko-KR" altLang="en-US" dirty="0">
                  <a:latin typeface="윤고딕" panose="020B0600000101010101" charset="-127"/>
                  <a:ea typeface="윤고딕" panose="020B0600000101010101" charset="-127"/>
                </a:rPr>
                <a:t>의 웹사이트 </a:t>
              </a:r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UI</a:t>
              </a:r>
              <a:r>
                <a:rPr lang="ko-KR" altLang="en-US" dirty="0">
                  <a:latin typeface="윤고딕" panose="020B0600000101010101" charset="-127"/>
                  <a:ea typeface="윤고딕" panose="020B0600000101010101" charset="-127"/>
                </a:rPr>
                <a:t>를 클론 코딩하여 </a:t>
              </a:r>
              <a:r>
                <a:rPr lang="en-US" altLang="ko-KR" dirty="0" err="1">
                  <a:latin typeface="윤고딕" panose="020B0600000101010101" charset="-127"/>
                  <a:ea typeface="윤고딕" panose="020B0600000101010101" charset="-127"/>
                </a:rPr>
                <a:t>SpringBoot</a:t>
              </a:r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 </a:t>
              </a:r>
              <a:r>
                <a:rPr lang="ko-KR" altLang="en-US" dirty="0">
                  <a:latin typeface="윤고딕" panose="020B0600000101010101" charset="-127"/>
                  <a:ea typeface="윤고딕" panose="020B0600000101010101" charset="-127"/>
                </a:rPr>
                <a:t>기반의 온라인 쇼핑몰을 제작하는 프로젝트를 진행하였습니다</a:t>
              </a:r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.</a:t>
              </a:r>
            </a:p>
            <a:p>
              <a:endParaRPr lang="en-US" altLang="ko-KR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r>
                <a:rPr lang="ko-KR" altLang="en-US" dirty="0">
                  <a:latin typeface="윤고딕" panose="020B0600000101010101" charset="-127"/>
                  <a:ea typeface="윤고딕" panose="020B0600000101010101" charset="-127"/>
                </a:rPr>
                <a:t>회원관리</a:t>
              </a:r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, </a:t>
              </a:r>
              <a:r>
                <a:rPr lang="ko-KR" altLang="en-US" dirty="0">
                  <a:latin typeface="윤고딕" panose="020B0600000101010101" charset="-127"/>
                  <a:ea typeface="윤고딕" panose="020B0600000101010101" charset="-127"/>
                </a:rPr>
                <a:t>상품 카테고리 </a:t>
              </a:r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/ </a:t>
              </a:r>
              <a:r>
                <a:rPr lang="ko-KR" altLang="en-US" dirty="0">
                  <a:latin typeface="윤고딕" panose="020B0600000101010101" charset="-127"/>
                  <a:ea typeface="윤고딕" panose="020B0600000101010101" charset="-127"/>
                </a:rPr>
                <a:t>검색</a:t>
              </a:r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, </a:t>
              </a:r>
              <a:r>
                <a:rPr lang="ko-KR" altLang="en-US" dirty="0">
                  <a:latin typeface="윤고딕" panose="020B0600000101010101" charset="-127"/>
                  <a:ea typeface="윤고딕" panose="020B0600000101010101" charset="-127"/>
                </a:rPr>
                <a:t>주문 등의 쇼핑몰 기본 기능을 구현하였습니다</a:t>
              </a:r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. </a:t>
              </a:r>
            </a:p>
            <a:p>
              <a:endParaRPr lang="en-US" altLang="ko-KR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r>
                <a:rPr lang="ko-KR" altLang="en-US" dirty="0">
                  <a:latin typeface="윤고딕" panose="020B0600000101010101" charset="-127"/>
                  <a:ea typeface="윤고딕" panose="020B0600000101010101" charset="-127"/>
                </a:rPr>
                <a:t>관리자가 매출 데이터와 사용자 활동을 한눈에 파악할 수 있는 대시보드 페이지를 </a:t>
              </a:r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React</a:t>
              </a:r>
              <a:r>
                <a:rPr lang="ko-KR" altLang="en-US" dirty="0">
                  <a:latin typeface="윤고딕" panose="020B0600000101010101" charset="-127"/>
                  <a:ea typeface="윤고딕" panose="020B0600000101010101" charset="-127"/>
                </a:rPr>
                <a:t>로 구현하였습니다</a:t>
              </a:r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4A2BC0-FCDD-09EA-276A-68EF5CB1817F}"/>
                </a:ext>
              </a:extLst>
            </p:cNvPr>
            <p:cNvSpPr txBox="1"/>
            <p:nvPr/>
          </p:nvSpPr>
          <p:spPr>
            <a:xfrm>
              <a:off x="11591236" y="2933700"/>
              <a:ext cx="281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·</a:t>
              </a:r>
              <a:endParaRPr lang="en-US" altLang="ko-KR" sz="1600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AAA505-7517-AFDB-69AD-32C72800EC40}"/>
                </a:ext>
              </a:extLst>
            </p:cNvPr>
            <p:cNvSpPr txBox="1"/>
            <p:nvPr/>
          </p:nvSpPr>
          <p:spPr>
            <a:xfrm>
              <a:off x="11591236" y="2171021"/>
              <a:ext cx="3124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윤고딕" panose="020B0600000101010101" charset="-127"/>
                  <a:ea typeface="윤고딕" panose="020B0600000101010101" charset="-127"/>
                </a:rPr>
                <a:t>온라인 쇼핑몰 구현</a:t>
              </a:r>
              <a:endParaRPr lang="en-US" altLang="ko-KR" sz="2800" b="1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endParaRPr lang="en-US" altLang="ko-KR" sz="2800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59F51C-DB7D-D43C-B561-711FD2465F9C}"/>
                </a:ext>
              </a:extLst>
            </p:cNvPr>
            <p:cNvSpPr txBox="1"/>
            <p:nvPr/>
          </p:nvSpPr>
          <p:spPr>
            <a:xfrm>
              <a:off x="11591236" y="4051915"/>
              <a:ext cx="281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·</a:t>
              </a:r>
              <a:endParaRPr lang="en-US" altLang="ko-KR" sz="1600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984872-73B0-8037-3B59-B7C6F3D1F7AC}"/>
                </a:ext>
              </a:extLst>
            </p:cNvPr>
            <p:cNvSpPr txBox="1"/>
            <p:nvPr/>
          </p:nvSpPr>
          <p:spPr>
            <a:xfrm>
              <a:off x="11629336" y="4864100"/>
              <a:ext cx="281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윤고딕" panose="020B0600000101010101" charset="-127"/>
                  <a:ea typeface="윤고딕" panose="020B0600000101010101" charset="-127"/>
                </a:rPr>
                <a:t>·</a:t>
              </a:r>
              <a:endParaRPr lang="en-US" altLang="ko-KR" sz="1600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2D41EE5-1DDB-E1FE-6E14-5F3AC7DF67FC}"/>
              </a:ext>
            </a:extLst>
          </p:cNvPr>
          <p:cNvGrpSpPr/>
          <p:nvPr/>
        </p:nvGrpSpPr>
        <p:grpSpPr>
          <a:xfrm>
            <a:off x="11610286" y="6991221"/>
            <a:ext cx="6201464" cy="2267079"/>
            <a:chOff x="11629336" y="6686421"/>
            <a:chExt cx="5820464" cy="22670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387365-D514-9A99-F00B-3F6E3F6C8F3B}"/>
                </a:ext>
              </a:extLst>
            </p:cNvPr>
            <p:cNvSpPr txBox="1"/>
            <p:nvPr/>
          </p:nvSpPr>
          <p:spPr>
            <a:xfrm>
              <a:off x="11629336" y="6686421"/>
              <a:ext cx="31508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atin typeface="윤고딕" panose="020B0600000101010101" charset="-127"/>
                  <a:ea typeface="윤고딕" panose="020B0600000101010101" charset="-127"/>
                </a:rPr>
                <a:t>웹사이트 선정 기준</a:t>
              </a:r>
              <a:endParaRPr lang="en-US" altLang="ko-KR" sz="28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E89433C-9862-971B-FECF-CCE263DEC30B}"/>
                </a:ext>
              </a:extLst>
            </p:cNvPr>
            <p:cNvGrpSpPr/>
            <p:nvPr/>
          </p:nvGrpSpPr>
          <p:grpSpPr>
            <a:xfrm>
              <a:off x="11629336" y="7476172"/>
              <a:ext cx="5820464" cy="1477328"/>
              <a:chOff x="11629336" y="7476172"/>
              <a:chExt cx="5820464" cy="1477328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1757624" y="7476172"/>
                <a:ext cx="56921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윤고딕" panose="020B0600000101010101" charset="-127"/>
                    <a:ea typeface="윤고딕" panose="020B0600000101010101" charset="-127"/>
                  </a:rPr>
                  <a:t>직관적인 </a:t>
                </a:r>
                <a:r>
                  <a:rPr lang="en-US" altLang="ko-KR" dirty="0">
                    <a:latin typeface="윤고딕" panose="020B0600000101010101" charset="-127"/>
                    <a:ea typeface="윤고딕" panose="020B0600000101010101" charset="-127"/>
                  </a:rPr>
                  <a:t>UI/UX</a:t>
                </a:r>
                <a:r>
                  <a:rPr lang="ko-KR" altLang="en-US" dirty="0">
                    <a:latin typeface="윤고딕" panose="020B0600000101010101" charset="-127"/>
                    <a:ea typeface="윤고딕" panose="020B0600000101010101" charset="-127"/>
                  </a:rPr>
                  <a:t>와 깔끔한 디자인</a:t>
                </a:r>
                <a:r>
                  <a:rPr lang="en-US" altLang="ko-KR" dirty="0">
                    <a:latin typeface="윤고딕" panose="020B0600000101010101" charset="-127"/>
                    <a:ea typeface="윤고딕" panose="020B0600000101010101" charset="-127"/>
                  </a:rPr>
                  <a:t>, </a:t>
                </a:r>
                <a:r>
                  <a:rPr lang="ko-KR" altLang="en-US" dirty="0">
                    <a:latin typeface="윤고딕" panose="020B0600000101010101" charset="-127"/>
                    <a:ea typeface="윤고딕" panose="020B0600000101010101" charset="-127"/>
                  </a:rPr>
                  <a:t>다양한 상품 카테고리와 결제 시스템 등을 갖추었다 판단하였습니다</a:t>
                </a:r>
                <a:r>
                  <a:rPr lang="en-US" altLang="ko-KR" dirty="0">
                    <a:latin typeface="윤고딕" panose="020B0600000101010101" charset="-127"/>
                    <a:ea typeface="윤고딕" panose="020B0600000101010101" charset="-127"/>
                  </a:rPr>
                  <a:t>.</a:t>
                </a:r>
              </a:p>
              <a:p>
                <a:endParaRPr lang="en-US" altLang="ko-KR" dirty="0">
                  <a:latin typeface="윤고딕" panose="020B0600000101010101" charset="-127"/>
                  <a:ea typeface="윤고딕" panose="020B0600000101010101" charset="-127"/>
                </a:endParaRPr>
              </a:p>
              <a:p>
                <a:r>
                  <a:rPr lang="ko-KR" altLang="en-US" dirty="0">
                    <a:latin typeface="윤고딕" panose="020B0600000101010101" charset="-127"/>
                    <a:ea typeface="윤고딕" panose="020B0600000101010101" charset="-127"/>
                  </a:rPr>
                  <a:t>실무에 가까운 웹 어플리케이션 개발 능력을 키우고자 하였습니다</a:t>
                </a:r>
                <a:r>
                  <a:rPr lang="en-US" altLang="ko-KR" dirty="0">
                    <a:latin typeface="윤고딕" panose="020B0600000101010101" charset="-127"/>
                    <a:ea typeface="윤고딕" panose="020B0600000101010101" charset="-127"/>
                  </a:rPr>
                  <a:t>.</a:t>
                </a:r>
                <a:endParaRPr lang="en-US" altLang="ko-KR" sz="1600" dirty="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00B12A-27CB-E05D-6FAC-4F788F367056}"/>
                  </a:ext>
                </a:extLst>
              </p:cNvPr>
              <p:cNvSpPr txBox="1"/>
              <p:nvPr/>
            </p:nvSpPr>
            <p:spPr>
              <a:xfrm>
                <a:off x="11629336" y="7476172"/>
                <a:ext cx="281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윤고딕" panose="020B0600000101010101" charset="-127"/>
                    <a:ea typeface="윤고딕" panose="020B0600000101010101" charset="-127"/>
                  </a:rPr>
                  <a:t>·</a:t>
                </a:r>
                <a:endParaRPr lang="en-US" altLang="ko-KR" sz="1600" dirty="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2F7D89-EE4B-39F4-F03A-39F1A1F22651}"/>
                  </a:ext>
                </a:extLst>
              </p:cNvPr>
              <p:cNvSpPr txBox="1"/>
              <p:nvPr/>
            </p:nvSpPr>
            <p:spPr>
              <a:xfrm>
                <a:off x="11629336" y="8288109"/>
                <a:ext cx="281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윤고딕" panose="020B0600000101010101" charset="-127"/>
                    <a:ea typeface="윤고딕" panose="020B0600000101010101" charset="-127"/>
                  </a:rPr>
                  <a:t>·</a:t>
                </a:r>
                <a:endParaRPr lang="en-US" altLang="ko-KR" sz="1600" dirty="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7777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6766" r="31201" b="43234"/>
          <a:stretch/>
        </p:blipFill>
        <p:spPr>
          <a:xfrm>
            <a:off x="457200" y="3855971"/>
            <a:ext cx="5229276" cy="396703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549144" y="7393033"/>
            <a:ext cx="1101436" cy="283849"/>
          </a:xfrm>
          <a:prstGeom prst="rect">
            <a:avLst/>
          </a:prstGeom>
          <a:noFill/>
          <a:ln w="28575">
            <a:solidFill>
              <a:srgbClr val="6AC2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4650580" y="7534957"/>
            <a:ext cx="2067790" cy="14994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6856022" y="1512654"/>
            <a:ext cx="5029200" cy="6524049"/>
          </a:xfrm>
          <a:prstGeom prst="rect">
            <a:avLst/>
          </a:prstGeom>
          <a:ln w="22225">
            <a:noFill/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232" y="3659610"/>
            <a:ext cx="4273340" cy="4377093"/>
          </a:xfrm>
          <a:prstGeom prst="rect">
            <a:avLst/>
          </a:prstGeom>
          <a:ln w="22225">
            <a:solidFill>
              <a:srgbClr val="6AC258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11938727" y="5838841"/>
            <a:ext cx="1433945" cy="18578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3607336" y="8362107"/>
            <a:ext cx="4277235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이름과 휴대폰 번호로 이메일 아이디를 검색 후 유효하다면 입력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form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숨기고 검색 결과 표시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336" y="1269003"/>
            <a:ext cx="2984617" cy="1935968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11924873" y="2400300"/>
            <a:ext cx="1447799" cy="342815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2540388" y="3899770"/>
            <a:ext cx="333667" cy="333667"/>
          </a:xfrm>
          <a:prstGeom prst="rect">
            <a:avLst/>
          </a:prstGeom>
          <a:ln w="28575">
            <a:noFill/>
          </a:ln>
        </p:spPr>
      </p:pic>
      <p:grpSp>
        <p:nvGrpSpPr>
          <p:cNvPr id="42" name="그룹 41"/>
          <p:cNvGrpSpPr/>
          <p:nvPr/>
        </p:nvGrpSpPr>
        <p:grpSpPr>
          <a:xfrm>
            <a:off x="12414159" y="5683440"/>
            <a:ext cx="351945" cy="351945"/>
            <a:chOff x="13506450" y="1280035"/>
            <a:chExt cx="4126726" cy="4126726"/>
          </a:xfrm>
        </p:grpSpPr>
        <p:sp>
          <p:nvSpPr>
            <p:cNvPr id="43" name="타원 42"/>
            <p:cNvSpPr/>
            <p:nvPr/>
          </p:nvSpPr>
          <p:spPr>
            <a:xfrm>
              <a:off x="14116282" y="1770213"/>
              <a:ext cx="2999420" cy="2999420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6450" y="1280035"/>
              <a:ext cx="4126726" cy="4126726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0284AC59-9D87-8E92-6277-6372EF46A75B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아이디 찾기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6022" y="8749403"/>
            <a:ext cx="6301900" cy="107347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6856022" y="8296928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E5808A66-C214-1D7A-0196-2202D02A7FA3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5498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68" y="2171700"/>
            <a:ext cx="5324899" cy="6506459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6123267" y="5424930"/>
            <a:ext cx="751754" cy="1090926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2759" t="6610" r="2980" b="4500"/>
          <a:stretch/>
        </p:blipFill>
        <p:spPr>
          <a:xfrm>
            <a:off x="7086600" y="5676900"/>
            <a:ext cx="2971800" cy="1752600"/>
          </a:xfrm>
          <a:prstGeom prst="rect">
            <a:avLst/>
          </a:prstGeom>
          <a:ln w="28575">
            <a:solidFill>
              <a:srgbClr val="6AC258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l="40677" t="12502" r="7479" b="9866"/>
          <a:stretch/>
        </p:blipFill>
        <p:spPr>
          <a:xfrm>
            <a:off x="11525674" y="2857500"/>
            <a:ext cx="5656981" cy="4304226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545" y="3130517"/>
            <a:ext cx="2984617" cy="1935968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6157903" y="4121271"/>
            <a:ext cx="763732" cy="1258121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56126" y="4638915"/>
            <a:ext cx="333667" cy="333667"/>
          </a:xfrm>
          <a:prstGeom prst="rect">
            <a:avLst/>
          </a:prstGeom>
          <a:ln w="28575">
            <a:noFill/>
          </a:ln>
        </p:spPr>
      </p:pic>
      <p:grpSp>
        <p:nvGrpSpPr>
          <p:cNvPr id="42" name="그룹 41"/>
          <p:cNvGrpSpPr/>
          <p:nvPr/>
        </p:nvGrpSpPr>
        <p:grpSpPr>
          <a:xfrm>
            <a:off x="6308458" y="5779137"/>
            <a:ext cx="351945" cy="351945"/>
            <a:chOff x="13506450" y="1280035"/>
            <a:chExt cx="4126726" cy="4126726"/>
          </a:xfrm>
        </p:grpSpPr>
        <p:sp>
          <p:nvSpPr>
            <p:cNvPr id="45" name="타원 44"/>
            <p:cNvSpPr/>
            <p:nvPr/>
          </p:nvSpPr>
          <p:spPr>
            <a:xfrm>
              <a:off x="14116282" y="1770213"/>
              <a:ext cx="2999420" cy="2999420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6450" y="1280035"/>
              <a:ext cx="4126726" cy="4126726"/>
            </a:xfrm>
            <a:prstGeom prst="rect">
              <a:avLst/>
            </a:prstGeom>
            <a:ln w="28575">
              <a:noFill/>
            </a:ln>
          </p:spPr>
        </p:pic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10224211" y="5379392"/>
            <a:ext cx="1223955" cy="1047918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560311" y="9020412"/>
            <a:ext cx="5677778" cy="609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이메일 아이디와 휴대폰 번호로 회원정보 검색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유효하다면  랜덤 문자열로 비밀번호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update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 해당 이메일로 비밀번호 전송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DF52FE87-6230-0D25-F9B6-E17951508DCF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비밀번호 찾기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0311" y="7772659"/>
            <a:ext cx="5677778" cy="106022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11525674" y="7332189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A6DB241B-22D5-ABF5-4924-91F37440F28D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08362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6766" r="31201" b="43234"/>
          <a:stretch/>
        </p:blipFill>
        <p:spPr>
          <a:xfrm>
            <a:off x="533400" y="3101579"/>
            <a:ext cx="5229276" cy="396703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533400" y="8034023"/>
            <a:ext cx="6191660" cy="1340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성공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 데이터를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session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저장 하고 메인페이지로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thymeleaf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이용하여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세션정보가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있다면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header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회원정보의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드롭다운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메뉴 구성 변경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로그아웃 클릭 시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세션정보를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삭제하고 메인페이지로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900" y="4518155"/>
            <a:ext cx="1732326" cy="299825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5783458" y="3886161"/>
            <a:ext cx="931891" cy="119893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7782063" y="9113539"/>
            <a:ext cx="932953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 flipH="1">
            <a:off x="7265099" y="6995140"/>
            <a:ext cx="1039126" cy="3290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D62E6D83-9D2F-411B-B0DE-CDC8A6F4EBAA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로그인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로그아웃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712" y="1908982"/>
            <a:ext cx="8147923" cy="104944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9363"/>
          <a:stretch/>
        </p:blipFill>
        <p:spPr>
          <a:xfrm>
            <a:off x="6902045" y="1482598"/>
            <a:ext cx="1812971" cy="264795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5783458" y="5085097"/>
            <a:ext cx="941602" cy="111481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88F19D-23F3-5473-6288-F934DCCA033D}"/>
              </a:ext>
            </a:extLst>
          </p:cNvPr>
          <p:cNvSpPr/>
          <p:nvPr/>
        </p:nvSpPr>
        <p:spPr>
          <a:xfrm>
            <a:off x="8887857" y="1486062"/>
            <a:ext cx="1741744" cy="3489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header.html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929" y="4906562"/>
            <a:ext cx="8983421" cy="2681326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88F19D-23F3-5473-6288-F934DCCA033D}"/>
              </a:ext>
            </a:extLst>
          </p:cNvPr>
          <p:cNvSpPr/>
          <p:nvPr/>
        </p:nvSpPr>
        <p:spPr>
          <a:xfrm>
            <a:off x="8777021" y="4470778"/>
            <a:ext cx="1741744" cy="3489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header.html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929" y="8269200"/>
            <a:ext cx="5517318" cy="159870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8783929" y="7797942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SignRestController.java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7782063" y="7324186"/>
            <a:ext cx="1" cy="1819207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Freeform 26">
            <a:extLst>
              <a:ext uri="{FF2B5EF4-FFF2-40B4-BE49-F238E27FC236}">
                <a16:creationId xmlns:a16="http://schemas.microsoft.com/office/drawing/2014/main" id="{026EF1E8-A907-7936-2E0B-32B66E0ACA9A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3537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6" t="7038" r="28656" b="28518"/>
          <a:stretch/>
        </p:blipFill>
        <p:spPr>
          <a:xfrm>
            <a:off x="533400" y="1588090"/>
            <a:ext cx="4724400" cy="822045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27" t="3372" r="1829" b="3133"/>
          <a:stretch/>
        </p:blipFill>
        <p:spPr>
          <a:xfrm>
            <a:off x="6324599" y="1714501"/>
            <a:ext cx="3962401" cy="350520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4164106" y="2757771"/>
            <a:ext cx="1062318" cy="457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5262333" y="3006338"/>
            <a:ext cx="833667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164106" y="6783332"/>
            <a:ext cx="1062318" cy="457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2142" t="1659" r="1779" b="1920"/>
          <a:stretch/>
        </p:blipFill>
        <p:spPr>
          <a:xfrm>
            <a:off x="11478081" y="3390900"/>
            <a:ext cx="4114800" cy="655320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0386631" y="7011932"/>
            <a:ext cx="967169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150251" y="7351368"/>
            <a:ext cx="1062318" cy="457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5226424" y="7606056"/>
            <a:ext cx="1174376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429" y="6077391"/>
            <a:ext cx="3519462" cy="3942909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7" name="직선 연결선 26"/>
          <p:cNvCxnSpPr/>
          <p:nvPr/>
        </p:nvCxnSpPr>
        <p:spPr>
          <a:xfrm flipV="1">
            <a:off x="6266177" y="5745371"/>
            <a:ext cx="0" cy="12665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266177" y="5745371"/>
            <a:ext cx="4095750" cy="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0386631" y="5745371"/>
            <a:ext cx="0" cy="12665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17" idx="3"/>
          </p:cNvCxnSpPr>
          <p:nvPr/>
        </p:nvCxnSpPr>
        <p:spPr>
          <a:xfrm flipH="1">
            <a:off x="5226424" y="7003274"/>
            <a:ext cx="1039753" cy="865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353800" y="1435477"/>
            <a:ext cx="6448881" cy="12824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이름변경 시 휴대폰 번호가 세션에 저장된 번호와 일치하는지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변경 시 회원가입과 동일한 유효성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이름과 비밀번호는 개별 수정이며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외 정보 수정 시 본인인증 유무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변경된 정보는 즉시 세션을 갱신하여 화면 렌더링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BFAEBAA2-2FE5-E070-B538-B495538118EE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회원정보 수정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96D6E1B3-A623-9CE2-B115-B0742DB5FF70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1281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E0E38-6D77-3544-EA2E-CEFD432FB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988256-1C5D-9E7A-FEE8-629F51EE7C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8" y="1833074"/>
            <a:ext cx="6257925" cy="799147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39" y="4764135"/>
            <a:ext cx="3067050" cy="163830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725" y="3677769"/>
            <a:ext cx="9485075" cy="114186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7964725" y="3263168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7938629" y="6448329"/>
            <a:ext cx="8041310" cy="609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회원탈퇴 시 세션의 비밀번호와 비밀번호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입력값이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일치하면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 “Y”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값 수정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스케줄러를 이용해 매주 월요일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00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“Y”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수정된 시간이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7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일이 지난 데이터 삭제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725" y="4952771"/>
            <a:ext cx="7090498" cy="116083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1065521" y="7223358"/>
            <a:ext cx="5735782" cy="70658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940339" y="6402435"/>
            <a:ext cx="9525" cy="82092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24">
            <a:extLst>
              <a:ext uri="{FF2B5EF4-FFF2-40B4-BE49-F238E27FC236}">
                <a16:creationId xmlns:a16="http://schemas.microsoft.com/office/drawing/2014/main" id="{A83216E7-3C52-6122-21AF-781D6250B594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회원탈퇴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9" name="Freeform 26">
            <a:extLst>
              <a:ext uri="{FF2B5EF4-FFF2-40B4-BE49-F238E27FC236}">
                <a16:creationId xmlns:a16="http://schemas.microsoft.com/office/drawing/2014/main" id="{123EE81F-BED7-DFFF-7E0C-7B42B50036D4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6132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9FF2F-9C95-1E93-BCBE-344C2DA0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80890"/>
            <a:ext cx="2411604" cy="311763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4725DF-E40F-2833-0ED0-2AA064AE1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87" y="2794200"/>
            <a:ext cx="2588057" cy="1783626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5A77CA-CE8D-038C-BC59-1088B5552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284" y="5035817"/>
            <a:ext cx="2597660" cy="176399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E29032-CB65-02B1-F94C-F0546F516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285" y="7385762"/>
            <a:ext cx="2597660" cy="176406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7637718" y="2303913"/>
            <a:ext cx="9447708" cy="6312512"/>
            <a:chOff x="8706185" y="5281141"/>
            <a:chExt cx="9447708" cy="631251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48F8488-9C6D-1299-DEA0-CFE032D34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6185" y="5720110"/>
              <a:ext cx="9447708" cy="5873543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42A37E-EDFB-4A35-272F-49ECBC45EBBA}"/>
                </a:ext>
              </a:extLst>
            </p:cNvPr>
            <p:cNvSpPr/>
            <p:nvPr/>
          </p:nvSpPr>
          <p:spPr>
            <a:xfrm>
              <a:off x="8706185" y="5281141"/>
              <a:ext cx="2723815" cy="318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ProductRestController.java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42" name="TextBox 18">
            <a:extLst>
              <a:ext uri="{FF2B5EF4-FFF2-40B4-BE49-F238E27FC236}">
                <a16:creationId xmlns:a16="http://schemas.microsoft.com/office/drawing/2014/main" id="{3AE93338-54AD-CBBA-B10C-BF9886BB053A}"/>
              </a:ext>
            </a:extLst>
          </p:cNvPr>
          <p:cNvSpPr txBox="1"/>
          <p:nvPr/>
        </p:nvSpPr>
        <p:spPr>
          <a:xfrm>
            <a:off x="7623103" y="8886403"/>
            <a:ext cx="6931097" cy="4724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36000" rIns="0" bIns="10800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제품 목록을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형식으로 반환하는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E5865B1-4D76-9140-9098-7703822BFD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2138"/>
          <a:stretch/>
        </p:blipFill>
        <p:spPr>
          <a:xfrm>
            <a:off x="4030648" y="2334706"/>
            <a:ext cx="3035714" cy="36932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A00FCA6-BF67-746A-AAE7-8F22F8A9D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284" y="6898523"/>
            <a:ext cx="2675223" cy="36997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2211A8F-F341-57A9-685A-69A32F5578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0648" y="4621316"/>
            <a:ext cx="2864955" cy="388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07934-6277-F738-1D36-B585A9D435E2}"/>
              </a:ext>
            </a:extLst>
          </p:cNvPr>
          <p:cNvSpPr txBox="1"/>
          <p:nvPr/>
        </p:nvSpPr>
        <p:spPr>
          <a:xfrm>
            <a:off x="1699536" y="425728"/>
            <a:ext cx="937836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71799" y="3686013"/>
            <a:ext cx="1103088" cy="222770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971799" y="5913721"/>
            <a:ext cx="1093485" cy="409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971799" y="5913721"/>
            <a:ext cx="1093486" cy="235407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011774" y="7257760"/>
            <a:ext cx="2330392" cy="11769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36000" rIns="0" bIns="7200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상단 헤더 제품 부분에서 해당 제품 목록 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71632" y="4907497"/>
            <a:ext cx="1500166" cy="18841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42A37E-EDFB-4A35-272F-49ECBC45EBBA}"/>
              </a:ext>
            </a:extLst>
          </p:cNvPr>
          <p:cNvSpPr/>
          <p:nvPr/>
        </p:nvSpPr>
        <p:spPr>
          <a:xfrm>
            <a:off x="1782643" y="4750586"/>
            <a:ext cx="923578" cy="318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Type1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DE9BBF8B-9CDC-A8D7-D1E5-BCBC18DE8022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7784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B438-A48C-CE62-9E93-FA038DB28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F938D2-0C74-35A1-1F3D-68F942AC16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452" y="5860453"/>
            <a:ext cx="6623819" cy="2948835"/>
            <a:chOff x="10535452" y="5860453"/>
            <a:chExt cx="6623819" cy="294883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F4F650-6CBF-2A77-57C9-823D01D3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7525" y="6322916"/>
              <a:ext cx="6601746" cy="2486372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98323C4-19FE-8E32-690B-AC16B75A33F6}"/>
                </a:ext>
              </a:extLst>
            </p:cNvPr>
            <p:cNvSpPr/>
            <p:nvPr/>
          </p:nvSpPr>
          <p:spPr>
            <a:xfrm>
              <a:off x="10535452" y="5860453"/>
              <a:ext cx="2057400" cy="339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ProductMapper.java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35" name="TextBox 18">
            <a:extLst>
              <a:ext uri="{FF2B5EF4-FFF2-40B4-BE49-F238E27FC236}">
                <a16:creationId xmlns:a16="http://schemas.microsoft.com/office/drawing/2014/main" id="{0EA47C92-BD25-5DBF-3438-7B7AD68830EC}"/>
              </a:ext>
            </a:extLst>
          </p:cNvPr>
          <p:cNvSpPr txBox="1"/>
          <p:nvPr/>
        </p:nvSpPr>
        <p:spPr>
          <a:xfrm>
            <a:off x="10916452" y="9043769"/>
            <a:ext cx="5127473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따른 제품 목록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이미지와 색상 포함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쿼리를 정의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D770F41-BA9E-FE99-E4D0-6D35C874B48F}"/>
              </a:ext>
            </a:extLst>
          </p:cNvPr>
          <p:cNvGrpSpPr/>
          <p:nvPr/>
        </p:nvGrpSpPr>
        <p:grpSpPr>
          <a:xfrm>
            <a:off x="10897663" y="466993"/>
            <a:ext cx="5507457" cy="4285158"/>
            <a:chOff x="745434" y="3606172"/>
            <a:chExt cx="5507457" cy="428515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143B60B-D6B4-F3EC-4793-19EA04AAD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252" y="4023640"/>
              <a:ext cx="5477639" cy="3867690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66738A-702B-9287-9B0C-0EE0A9746D1C}"/>
                </a:ext>
              </a:extLst>
            </p:cNvPr>
            <p:cNvSpPr/>
            <p:nvPr/>
          </p:nvSpPr>
          <p:spPr>
            <a:xfrm>
              <a:off x="745434" y="3606172"/>
              <a:ext cx="2587487" cy="339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ProductServiceImpl.java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58" name="TextBox 18">
            <a:extLst>
              <a:ext uri="{FF2B5EF4-FFF2-40B4-BE49-F238E27FC236}">
                <a16:creationId xmlns:a16="http://schemas.microsoft.com/office/drawing/2014/main" id="{BC0C3AB8-20E9-2CD6-B3B8-323E87307A37}"/>
              </a:ext>
            </a:extLst>
          </p:cNvPr>
          <p:cNvSpPr txBox="1"/>
          <p:nvPr/>
        </p:nvSpPr>
        <p:spPr>
          <a:xfrm>
            <a:off x="10894380" y="4945445"/>
            <a:ext cx="6707820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값에 따라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필터링된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제품 목록을 조회하고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중복된 항목을 제거한 후 각 제품에 이미지와 색상 정보를 추가하여 반환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17FEA401-CD7C-8594-343E-83CB1BCBF845}"/>
              </a:ext>
            </a:extLst>
          </p:cNvPr>
          <p:cNvSpPr txBox="1"/>
          <p:nvPr/>
        </p:nvSpPr>
        <p:spPr>
          <a:xfrm>
            <a:off x="1699536" y="425728"/>
            <a:ext cx="87398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81" y="2748066"/>
            <a:ext cx="9540784" cy="544343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3048000" y="4425735"/>
            <a:ext cx="19812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38600" y="2576851"/>
            <a:ext cx="6855780" cy="1848884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5138694" y="4927119"/>
            <a:ext cx="1679575" cy="509213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978482" y="5436332"/>
            <a:ext cx="4911286" cy="2129770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reeform 26">
            <a:extLst>
              <a:ext uri="{FF2B5EF4-FFF2-40B4-BE49-F238E27FC236}">
                <a16:creationId xmlns:a16="http://schemas.microsoft.com/office/drawing/2014/main" id="{D47038BD-5539-4C41-CBA8-01E179CBB09C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00919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C37DE-82AB-2694-107F-2B6CC03A8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89EB7C-67AA-7E7E-496A-C9AD2DB907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 w="222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t="6327" b="4934"/>
          <a:stretch/>
        </p:blipFill>
        <p:spPr>
          <a:xfrm>
            <a:off x="400821" y="5682557"/>
            <a:ext cx="6690208" cy="41853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03BC4E-F035-ADBD-CF1F-770D20DE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114135"/>
            <a:ext cx="4285068" cy="295316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35E2052-83A2-E9BA-DD48-A887CB5474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14"/>
          <a:stretch/>
        </p:blipFill>
        <p:spPr>
          <a:xfrm>
            <a:off x="1037034" y="1885535"/>
            <a:ext cx="3048425" cy="457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ABED64F-E794-1391-86F2-7F2FA1028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304" y="5477741"/>
            <a:ext cx="4229690" cy="409632"/>
          </a:xfrm>
          <a:prstGeom prst="rect">
            <a:avLst/>
          </a:prstGeom>
        </p:spPr>
      </p:pic>
      <p:sp>
        <p:nvSpPr>
          <p:cNvPr id="54" name="TextBox 18">
            <a:extLst>
              <a:ext uri="{FF2B5EF4-FFF2-40B4-BE49-F238E27FC236}">
                <a16:creationId xmlns:a16="http://schemas.microsoft.com/office/drawing/2014/main" id="{231B7B35-7227-CEA1-9518-3EF8C95328D3}"/>
              </a:ext>
            </a:extLst>
          </p:cNvPr>
          <p:cNvSpPr txBox="1"/>
          <p:nvPr/>
        </p:nvSpPr>
        <p:spPr>
          <a:xfrm>
            <a:off x="14478000" y="1943134"/>
            <a:ext cx="3581400" cy="15154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72000" rtlCol="0" anchor="t">
            <a:spAutoFit/>
          </a:bodyPr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Type1, 2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제품 목록을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  JSON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형식으로 반환하는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만약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값이 없는 제품이라면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 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탭메뉴를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생성하지 않음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BD351A-07C1-EA96-839D-DE30AC0ED227}"/>
              </a:ext>
            </a:extLst>
          </p:cNvPr>
          <p:cNvSpPr txBox="1"/>
          <p:nvPr/>
        </p:nvSpPr>
        <p:spPr>
          <a:xfrm>
            <a:off x="1699536" y="425728"/>
            <a:ext cx="88160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(3)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398327" y="1509410"/>
            <a:ext cx="6892704" cy="3961712"/>
            <a:chOff x="11251786" y="2219117"/>
            <a:chExt cx="6892704" cy="396171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5352308-0399-4157-F87B-190412D5B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905" b="51990"/>
            <a:stretch/>
          </p:blipFill>
          <p:spPr>
            <a:xfrm>
              <a:off x="11278919" y="2652841"/>
              <a:ext cx="6865571" cy="3527988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42A37E-EDFB-4A35-272F-49ECBC45EBBA}"/>
                </a:ext>
              </a:extLst>
            </p:cNvPr>
            <p:cNvSpPr/>
            <p:nvPr/>
          </p:nvSpPr>
          <p:spPr>
            <a:xfrm>
              <a:off x="11251786" y="2219117"/>
              <a:ext cx="2723815" cy="318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ProductRestController.java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F5352308-0399-4157-F87B-190412D5BA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415"/>
          <a:stretch/>
        </p:blipFill>
        <p:spPr>
          <a:xfrm>
            <a:off x="7425460" y="5602810"/>
            <a:ext cx="10524431" cy="3727199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58" name="TextBox 18">
            <a:extLst>
              <a:ext uri="{FF2B5EF4-FFF2-40B4-BE49-F238E27FC236}">
                <a16:creationId xmlns:a16="http://schemas.microsoft.com/office/drawing/2014/main" id="{214C50FA-DDD9-AD8F-8AC3-D02A5147A56F}"/>
              </a:ext>
            </a:extLst>
          </p:cNvPr>
          <p:cNvSpPr txBox="1"/>
          <p:nvPr/>
        </p:nvSpPr>
        <p:spPr>
          <a:xfrm>
            <a:off x="7391400" y="9465161"/>
            <a:ext cx="8138047" cy="3997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72000" rtlCol="0" anchor="t">
            <a:spAutoFit/>
          </a:bodyPr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페이지 이동 없이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값에 따라 탭 메뉴로 제품 목록 분류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컨트롤러 구현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X)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067719" y="3406227"/>
            <a:ext cx="2299854" cy="10390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42A37E-EDFB-4A35-272F-49ECBC45EBBA}"/>
              </a:ext>
            </a:extLst>
          </p:cNvPr>
          <p:cNvSpPr/>
          <p:nvPr/>
        </p:nvSpPr>
        <p:spPr>
          <a:xfrm>
            <a:off x="2766005" y="3194770"/>
            <a:ext cx="923578" cy="318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Type2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</p:cNvCxnSpPr>
          <p:nvPr/>
        </p:nvCxnSpPr>
        <p:spPr>
          <a:xfrm flipV="1">
            <a:off x="4403321" y="3787558"/>
            <a:ext cx="2965260" cy="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1592091" y="6895768"/>
            <a:ext cx="4257919" cy="36509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</p:cNvCxnSpPr>
          <p:nvPr/>
        </p:nvCxnSpPr>
        <p:spPr>
          <a:xfrm>
            <a:off x="5850010" y="7048500"/>
            <a:ext cx="1518571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42A37E-EDFB-4A35-272F-49ECBC45EBBA}"/>
              </a:ext>
            </a:extLst>
          </p:cNvPr>
          <p:cNvSpPr/>
          <p:nvPr/>
        </p:nvSpPr>
        <p:spPr>
          <a:xfrm>
            <a:off x="3264334" y="6689273"/>
            <a:ext cx="995866" cy="318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Type3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5470A571-E4D5-0840-3758-707E63640F8C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9392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B438-A48C-CE62-9E93-FA038DB28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F938D2-0C74-35A1-1F3D-68F942AC16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8323C4-19FE-8E32-690B-AC16B75A33F6}"/>
              </a:ext>
            </a:extLst>
          </p:cNvPr>
          <p:cNvSpPr/>
          <p:nvPr/>
        </p:nvSpPr>
        <p:spPr>
          <a:xfrm>
            <a:off x="9228484" y="5678499"/>
            <a:ext cx="20574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0EA47C92-BD25-5DBF-3438-7B7AD68830EC}"/>
              </a:ext>
            </a:extLst>
          </p:cNvPr>
          <p:cNvSpPr txBox="1"/>
          <p:nvPr/>
        </p:nvSpPr>
        <p:spPr>
          <a:xfrm>
            <a:off x="14773300" y="6104200"/>
            <a:ext cx="3133699" cy="10708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Type2, 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따른 제품 목록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이미지와 색상 포함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쿼리를 정의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66738A-702B-9287-9B0C-0EE0A9746D1C}"/>
              </a:ext>
            </a:extLst>
          </p:cNvPr>
          <p:cNvSpPr/>
          <p:nvPr/>
        </p:nvSpPr>
        <p:spPr>
          <a:xfrm>
            <a:off x="12205814" y="952500"/>
            <a:ext cx="2587487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ProductServiceImpl.java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BC0C3AB8-20E9-2CD6-B3B8-323E87307A37}"/>
              </a:ext>
            </a:extLst>
          </p:cNvPr>
          <p:cNvSpPr txBox="1"/>
          <p:nvPr/>
        </p:nvSpPr>
        <p:spPr>
          <a:xfrm>
            <a:off x="10447681" y="4750807"/>
            <a:ext cx="6860220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Type2, 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값에 따라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필터링된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제품 목록을 조회하고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중복된 항목을 제거한 후 각 제품에 이미지와 색상 정보를 추가하여 반환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17FEA401-CD7C-8594-343E-83CB1BCBF845}"/>
              </a:ext>
            </a:extLst>
          </p:cNvPr>
          <p:cNvSpPr txBox="1"/>
          <p:nvPr/>
        </p:nvSpPr>
        <p:spPr>
          <a:xfrm>
            <a:off x="1699536" y="425728"/>
            <a:ext cx="87398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(4)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2109240"/>
            <a:ext cx="8346029" cy="722526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2662114" y="3534556"/>
            <a:ext cx="17526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538414" y="3086100"/>
            <a:ext cx="5690070" cy="448456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4381311" y="6407454"/>
            <a:ext cx="1679575" cy="509213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3" idx="2"/>
            <a:endCxn id="25" idx="1"/>
          </p:cNvCxnSpPr>
          <p:nvPr/>
        </p:nvCxnSpPr>
        <p:spPr>
          <a:xfrm>
            <a:off x="5221099" y="6916667"/>
            <a:ext cx="4036090" cy="2229444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A5B8A793-6C2F-9DD5-6178-5E8096CD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96"/>
          <a:stretch/>
        </p:blipFill>
        <p:spPr>
          <a:xfrm>
            <a:off x="9257189" y="8163045"/>
            <a:ext cx="5234970" cy="196613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161AD57-EBC6-9D56-7FBB-1F1191239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18"/>
          <a:stretch/>
        </p:blipFill>
        <p:spPr>
          <a:xfrm>
            <a:off x="13623274" y="1394606"/>
            <a:ext cx="4351214" cy="318320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161AD57-EBC6-9D56-7FBB-1F1191239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40"/>
          <a:stretch/>
        </p:blipFill>
        <p:spPr>
          <a:xfrm>
            <a:off x="9299113" y="1389798"/>
            <a:ext cx="4121195" cy="3192821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B8A793-6C2F-9DD5-6178-5E8096CD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63"/>
          <a:stretch/>
        </p:blipFill>
        <p:spPr>
          <a:xfrm>
            <a:off x="9246229" y="6104200"/>
            <a:ext cx="5256891" cy="1939374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4364655" y="3967442"/>
            <a:ext cx="1679575" cy="509213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6" idx="2"/>
            <a:endCxn id="32" idx="1"/>
          </p:cNvCxnSpPr>
          <p:nvPr/>
        </p:nvCxnSpPr>
        <p:spPr>
          <a:xfrm>
            <a:off x="5204443" y="4476655"/>
            <a:ext cx="4041786" cy="2597232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2561040" y="6043158"/>
            <a:ext cx="17526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3437340" y="4182800"/>
            <a:ext cx="10136761" cy="1860358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reeform 26">
            <a:extLst>
              <a:ext uri="{FF2B5EF4-FFF2-40B4-BE49-F238E27FC236}">
                <a16:creationId xmlns:a16="http://schemas.microsoft.com/office/drawing/2014/main" id="{5F5B62EE-AF46-A275-73EA-EC32152319DD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07468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F073-557F-0672-2539-63D060A1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ECB525-EA79-05C5-F37E-1481CEC2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993657" y="1509713"/>
            <a:ext cx="5605393" cy="5298994"/>
            <a:chOff x="12413856" y="2339843"/>
            <a:chExt cx="5605393" cy="529899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2887C01-9445-FF7C-C7D4-269E048C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13856" y="2743561"/>
              <a:ext cx="5605393" cy="4895276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3C72DE9-8BDB-9EF3-B9D4-DEECA10F5BEB}"/>
                </a:ext>
              </a:extLst>
            </p:cNvPr>
            <p:cNvSpPr/>
            <p:nvPr/>
          </p:nvSpPr>
          <p:spPr>
            <a:xfrm>
              <a:off x="12413856" y="2339843"/>
              <a:ext cx="2781574" cy="324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ProductRestController.java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5" name="TextBox 24">
            <a:extLst>
              <a:ext uri="{FF2B5EF4-FFF2-40B4-BE49-F238E27FC236}">
                <a16:creationId xmlns:a16="http://schemas.microsoft.com/office/drawing/2014/main" id="{6DCF7478-5833-BF23-5238-D2D3D12699DA}"/>
              </a:ext>
            </a:extLst>
          </p:cNvPr>
          <p:cNvSpPr txBox="1"/>
          <p:nvPr/>
        </p:nvSpPr>
        <p:spPr>
          <a:xfrm>
            <a:off x="1699536" y="425728"/>
            <a:ext cx="87398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3AE93338-54AD-CBBA-B10C-BF9886BB053A}"/>
              </a:ext>
            </a:extLst>
          </p:cNvPr>
          <p:cNvSpPr txBox="1"/>
          <p:nvPr/>
        </p:nvSpPr>
        <p:spPr>
          <a:xfrm>
            <a:off x="14782800" y="6064914"/>
            <a:ext cx="3124200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prodid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형식으로 반환하는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3400" y="1719611"/>
            <a:ext cx="8060912" cy="7605806"/>
            <a:chOff x="685799" y="2095617"/>
            <a:chExt cx="8060912" cy="7605806"/>
          </a:xfr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20B67F-CBAB-A4F6-A74B-357C7634D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500"/>
            <a:stretch/>
          </p:blipFill>
          <p:spPr>
            <a:xfrm>
              <a:off x="685800" y="2095617"/>
              <a:ext cx="8060911" cy="4952883"/>
            </a:xfrm>
            <a:prstGeom prst="rect">
              <a:avLst/>
            </a:prstGeom>
            <a:effectLst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8085" r="8087"/>
            <a:stretch/>
          </p:blipFill>
          <p:spPr>
            <a:xfrm>
              <a:off x="685799" y="6596273"/>
              <a:ext cx="8060911" cy="3105150"/>
            </a:xfrm>
            <a:prstGeom prst="rect">
              <a:avLst/>
            </a:prstGeom>
            <a:effectLst/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39D771E-C8A9-3FF2-806D-23FB362C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644" y="1538610"/>
            <a:ext cx="2867425" cy="3620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089350-FB98-34DC-46D0-DE8C35E3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57" y="7351609"/>
            <a:ext cx="6373114" cy="2581635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9DEF7-004A-A1FF-90D8-AF10E1BCB74E}"/>
              </a:ext>
            </a:extLst>
          </p:cNvPr>
          <p:cNvSpPr/>
          <p:nvPr/>
        </p:nvSpPr>
        <p:spPr>
          <a:xfrm>
            <a:off x="8993657" y="6915721"/>
            <a:ext cx="20574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380CA330-2799-75AB-99D2-1596A65B628B}"/>
              </a:ext>
            </a:extLst>
          </p:cNvPr>
          <p:cNvSpPr txBox="1"/>
          <p:nvPr/>
        </p:nvSpPr>
        <p:spPr>
          <a:xfrm>
            <a:off x="15524450" y="8456513"/>
            <a:ext cx="2453472" cy="14875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prodid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따른 제품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이미지와 색상 포함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쿼리를 정의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F41762E-7769-E70B-49CA-BC35269BC1A5}"/>
              </a:ext>
            </a:extLst>
          </p:cNvPr>
          <p:cNvSpPr txBox="1"/>
          <p:nvPr/>
        </p:nvSpPr>
        <p:spPr>
          <a:xfrm>
            <a:off x="533400" y="9561347"/>
            <a:ext cx="7716018" cy="3718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 제품의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같은 제품 목록을 받아 랜덤으로 상품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10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개를 슬라이드 형식으로 구현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76959" y="6289161"/>
            <a:ext cx="6647841" cy="280765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</p:cNvCxnSpPr>
          <p:nvPr/>
        </p:nvCxnSpPr>
        <p:spPr>
          <a:xfrm flipH="1">
            <a:off x="4461165" y="9096817"/>
            <a:ext cx="5210" cy="44680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reeform 26">
            <a:extLst>
              <a:ext uri="{FF2B5EF4-FFF2-40B4-BE49-F238E27FC236}">
                <a16:creationId xmlns:a16="http://schemas.microsoft.com/office/drawing/2014/main" id="{22BA64E3-953E-6A57-D81A-AA0BBD3C14EA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8364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ADDD-53F3-4045-286A-8E5734891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86037A-B02C-DA8C-AEBA-D52DA98821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A1626471-90C8-6E2E-D919-06DF28453139}"/>
              </a:ext>
            </a:extLst>
          </p:cNvPr>
          <p:cNvSpPr/>
          <p:nvPr/>
        </p:nvSpPr>
        <p:spPr>
          <a:xfrm>
            <a:off x="838200" y="516590"/>
            <a:ext cx="2591500" cy="826700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600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EAC257D-744F-F6CF-6CFC-469BEC2F96AD}"/>
              </a:ext>
            </a:extLst>
          </p:cNvPr>
          <p:cNvSpPr txBox="1"/>
          <p:nvPr/>
        </p:nvSpPr>
        <p:spPr>
          <a:xfrm>
            <a:off x="728805" y="440391"/>
            <a:ext cx="2810290" cy="10668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altLang="ko-KR" sz="3600" b="1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GIT</a:t>
            </a:r>
            <a:endParaRPr lang="en-US" sz="3600" b="1" u="none" strike="noStrike" spc="294" dirty="0">
              <a:solidFill>
                <a:srgbClr val="211F1C"/>
              </a:solidFill>
              <a:latin typeface="TDTD한강고딕" panose="020B0600000101010101" charset="-127"/>
              <a:ea typeface="TDTD한강고딕" panose="020B0600000101010101" charset="-127"/>
              <a:cs typeface="Aleo"/>
              <a:sym typeface="Ale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87582-A1FB-265A-F977-A91C8778B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44" y="3173772"/>
            <a:ext cx="5436000" cy="2730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44211B-5CD5-41E8-B4DC-BB252E2FB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57" y="3173772"/>
            <a:ext cx="5436000" cy="2760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3D87D4-948D-D917-F298-75F85C17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7182" y="3173772"/>
            <a:ext cx="5436000" cy="2730108"/>
          </a:xfrm>
          <a:prstGeom prst="rect">
            <a:avLst/>
          </a:prstGeom>
        </p:spPr>
      </p:pic>
      <p:sp>
        <p:nvSpPr>
          <p:cNvPr id="22" name="Freeform 27">
            <a:extLst>
              <a:ext uri="{FF2B5EF4-FFF2-40B4-BE49-F238E27FC236}">
                <a16:creationId xmlns:a16="http://schemas.microsoft.com/office/drawing/2014/main" id="{557E60A5-D23C-D01A-C736-C724AF278514}"/>
              </a:ext>
            </a:extLst>
          </p:cNvPr>
          <p:cNvSpPr/>
          <p:nvPr/>
        </p:nvSpPr>
        <p:spPr>
          <a:xfrm>
            <a:off x="8260344" y="2330545"/>
            <a:ext cx="1728000" cy="576000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rgbClr val="211F1C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이승현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EC090E7C-591C-96C1-E105-3C826CE8FBF1}"/>
              </a:ext>
            </a:extLst>
          </p:cNvPr>
          <p:cNvSpPr/>
          <p:nvPr/>
        </p:nvSpPr>
        <p:spPr>
          <a:xfrm>
            <a:off x="2422657" y="2330545"/>
            <a:ext cx="1728000" cy="576000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rgbClr val="211F1C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박진수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5A9DB63-76AD-067A-65B9-2686D7082505}"/>
              </a:ext>
            </a:extLst>
          </p:cNvPr>
          <p:cNvSpPr/>
          <p:nvPr/>
        </p:nvSpPr>
        <p:spPr>
          <a:xfrm>
            <a:off x="14091182" y="2330545"/>
            <a:ext cx="1728000" cy="576000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rgbClr val="211F1C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박재한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71237-7BA8-8773-FD77-6237E217FED4}"/>
              </a:ext>
            </a:extLst>
          </p:cNvPr>
          <p:cNvSpPr txBox="1"/>
          <p:nvPr/>
        </p:nvSpPr>
        <p:spPr>
          <a:xfrm>
            <a:off x="12191020" y="6008431"/>
            <a:ext cx="5528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271FF"/>
                </a:solidFill>
              </a:rPr>
              <a:t>* </a:t>
            </a:r>
            <a:r>
              <a:rPr lang="ko-KR" altLang="en-US" sz="1200" b="1" dirty="0">
                <a:solidFill>
                  <a:srgbClr val="5271FF"/>
                </a:solidFill>
              </a:rPr>
              <a:t>각자 구현한 </a:t>
            </a:r>
            <a:r>
              <a:rPr lang="en-US" altLang="ko-KR" sz="1200" b="1" dirty="0">
                <a:solidFill>
                  <a:srgbClr val="5271FF"/>
                </a:solidFill>
              </a:rPr>
              <a:t>UI</a:t>
            </a:r>
            <a:r>
              <a:rPr lang="ko-KR" altLang="en-US" sz="1200" b="1" dirty="0">
                <a:solidFill>
                  <a:srgbClr val="5271FF"/>
                </a:solidFill>
              </a:rPr>
              <a:t> </a:t>
            </a:r>
            <a:r>
              <a:rPr lang="en-US" altLang="ko-KR" sz="1200" b="1" dirty="0">
                <a:solidFill>
                  <a:srgbClr val="5271FF"/>
                </a:solidFill>
              </a:rPr>
              <a:t>(HTML. JS)</a:t>
            </a:r>
            <a:r>
              <a:rPr lang="ko-KR" altLang="en-US" sz="1200" b="1" dirty="0">
                <a:solidFill>
                  <a:srgbClr val="5271FF"/>
                </a:solidFill>
              </a:rPr>
              <a:t>를 대표로 업로드 하여 </a:t>
            </a:r>
            <a:r>
              <a:rPr lang="en-US" altLang="ko-KR" sz="1200" b="1" dirty="0">
                <a:solidFill>
                  <a:srgbClr val="5271FF"/>
                </a:solidFill>
              </a:rPr>
              <a:t>12,627</a:t>
            </a:r>
            <a:r>
              <a:rPr lang="ko-KR" altLang="en-US" sz="1200" b="1" dirty="0">
                <a:solidFill>
                  <a:srgbClr val="5271FF"/>
                </a:solidFill>
              </a:rPr>
              <a:t>라인이 포함되었습니다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BE8B6C-7629-AFB8-A5AD-5DA7600EF3D8}"/>
              </a:ext>
            </a:extLst>
          </p:cNvPr>
          <p:cNvSpPr txBox="1"/>
          <p:nvPr/>
        </p:nvSpPr>
        <p:spPr>
          <a:xfrm>
            <a:off x="568657" y="6445345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회원가입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로그인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로그아웃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아이디</a:t>
            </a:r>
            <a:r>
              <a:rPr kumimoji="1" lang="en-US" altLang="ko-KR" dirty="0"/>
              <a:t>/</a:t>
            </a:r>
            <a:r>
              <a:rPr kumimoji="1" lang="ko-KR" altLang="en-US" dirty="0"/>
              <a:t>비밀번호 찾기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회원정보 수정</a:t>
            </a:r>
            <a:r>
              <a:rPr kumimoji="1" lang="en-US" altLang="ko-KR" dirty="0"/>
              <a:t>/</a:t>
            </a:r>
            <a:r>
              <a:rPr kumimoji="1" lang="ko-KR" altLang="en-US" dirty="0"/>
              <a:t>탈퇴 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대시보드 가입자 수 그래프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EAA425-9F0A-116E-9858-872D5B6C69C4}"/>
              </a:ext>
            </a:extLst>
          </p:cNvPr>
          <p:cNvSpPr txBox="1"/>
          <p:nvPr/>
        </p:nvSpPr>
        <p:spPr>
          <a:xfrm>
            <a:off x="6406344" y="6445345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장바구니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결제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주문</a:t>
            </a:r>
            <a:r>
              <a:rPr kumimoji="1" lang="en-US" altLang="ko-KR" dirty="0"/>
              <a:t> </a:t>
            </a:r>
            <a:r>
              <a:rPr kumimoji="1" lang="ko-KR" altLang="en-US" dirty="0"/>
              <a:t>조회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/>
              <a:t>대시보드 총 매출 그래프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DE9294-DED3-2100-AE00-F36A5D6151BD}"/>
              </a:ext>
            </a:extLst>
          </p:cNvPr>
          <p:cNvSpPr txBox="1"/>
          <p:nvPr/>
        </p:nvSpPr>
        <p:spPr>
          <a:xfrm>
            <a:off x="12191020" y="6445345"/>
            <a:ext cx="5029200" cy="1217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itchFamily="2" charset="2"/>
              <a:buChar char="§"/>
            </a:pPr>
            <a:r>
              <a:rPr kumimoji="1" lang="ko-KR" altLang="en-US" dirty="0"/>
              <a:t>제품 목록</a:t>
            </a:r>
            <a:endParaRPr kumimoji="1" lang="en-US" altLang="ko-KR" dirty="0"/>
          </a:p>
          <a:p>
            <a:pPr marL="285750" indent="-285750">
              <a:lnSpc>
                <a:spcPct val="140000"/>
              </a:lnSpc>
              <a:buFont typeface="Wingdings" pitchFamily="2" charset="2"/>
              <a:buChar char="§"/>
            </a:pPr>
            <a:r>
              <a:rPr kumimoji="1" lang="ko-KR" altLang="en-US" dirty="0"/>
              <a:t>제품 상세</a:t>
            </a:r>
            <a:endParaRPr kumimoji="1" lang="en-US" altLang="ko-KR" dirty="0"/>
          </a:p>
          <a:p>
            <a:pPr marL="285750" indent="-285750">
              <a:lnSpc>
                <a:spcPct val="140000"/>
              </a:lnSpc>
              <a:buFont typeface="Wingdings" pitchFamily="2" charset="2"/>
              <a:buChar char="§"/>
            </a:pPr>
            <a:r>
              <a:rPr kumimoji="1" lang="ko-KR" altLang="en-US" dirty="0"/>
              <a:t>대시보드 인기 상품 순위 그래프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1610FE-CAB0-FC1C-D6A3-6AD3F2BA7B5B}"/>
              </a:ext>
            </a:extLst>
          </p:cNvPr>
          <p:cNvGrpSpPr/>
          <p:nvPr/>
        </p:nvGrpSpPr>
        <p:grpSpPr>
          <a:xfrm>
            <a:off x="568657" y="8007166"/>
            <a:ext cx="3129887" cy="457200"/>
            <a:chOff x="603913" y="8162467"/>
            <a:chExt cx="3129887" cy="4572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5E13E1-BA27-F3B9-751F-B6EF430201AE}"/>
                </a:ext>
              </a:extLst>
            </p:cNvPr>
            <p:cNvSpPr txBox="1"/>
            <p:nvPr/>
          </p:nvSpPr>
          <p:spPr>
            <a:xfrm>
              <a:off x="1066800" y="8206401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jinsu4205@gmail.com</a:t>
              </a:r>
              <a:endParaRPr kumimoji="1" lang="ko-KR" altLang="en-US" dirty="0"/>
            </a:p>
          </p:txBody>
        </p:sp>
        <p:pic>
          <p:nvPicPr>
            <p:cNvPr id="44" name="그림 4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1187B80-D41F-D178-DBAB-6842C8F9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13" y="8162467"/>
              <a:ext cx="407188" cy="4572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BE94C1-C075-ED5A-46AB-7E5DE5C3FF84}"/>
              </a:ext>
            </a:extLst>
          </p:cNvPr>
          <p:cNvGrpSpPr/>
          <p:nvPr/>
        </p:nvGrpSpPr>
        <p:grpSpPr>
          <a:xfrm>
            <a:off x="568657" y="8645799"/>
            <a:ext cx="3891887" cy="383901"/>
            <a:chOff x="603913" y="8874399"/>
            <a:chExt cx="3891887" cy="383901"/>
          </a:xfrm>
        </p:grpSpPr>
        <p:pic>
          <p:nvPicPr>
            <p:cNvPr id="39" name="그림 3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F09119B-A01E-7460-E027-2D6A93FD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13" y="8874399"/>
              <a:ext cx="383901" cy="383901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7896C43-AD3C-3261-2AD4-51BE502A4B1A}"/>
                </a:ext>
              </a:extLst>
            </p:cNvPr>
            <p:cNvSpPr txBox="1"/>
            <p:nvPr/>
          </p:nvSpPr>
          <p:spPr>
            <a:xfrm>
              <a:off x="1066800" y="8881683"/>
              <a:ext cx="342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https://jinsu1.github.io/jinsubaji/</a:t>
              </a:r>
              <a:endParaRPr kumimoji="1"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B8B000-119E-4BFD-ABCE-6CA43D6CC93E}"/>
              </a:ext>
            </a:extLst>
          </p:cNvPr>
          <p:cNvGrpSpPr/>
          <p:nvPr/>
        </p:nvGrpSpPr>
        <p:grpSpPr>
          <a:xfrm>
            <a:off x="6406344" y="8016691"/>
            <a:ext cx="3129887" cy="457200"/>
            <a:chOff x="6441600" y="8171992"/>
            <a:chExt cx="3129887" cy="45720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DEA0AE-C4E8-D993-2F2B-E849151789BA}"/>
                </a:ext>
              </a:extLst>
            </p:cNvPr>
            <p:cNvSpPr txBox="1"/>
            <p:nvPr/>
          </p:nvSpPr>
          <p:spPr>
            <a:xfrm>
              <a:off x="6904487" y="8215926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hyeon970315@gmail.com</a:t>
              </a:r>
              <a:endParaRPr kumimoji="1" lang="ko-KR" altLang="en-US" dirty="0"/>
            </a:p>
          </p:txBody>
        </p:sp>
        <p:pic>
          <p:nvPicPr>
            <p:cNvPr id="50" name="그림 4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F98F108-33EC-D62A-60F0-93750B9B1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600" y="8171992"/>
              <a:ext cx="407188" cy="4572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DBE7BC-2514-68E5-BEB2-FBA618945CB6}"/>
              </a:ext>
            </a:extLst>
          </p:cNvPr>
          <p:cNvGrpSpPr/>
          <p:nvPr/>
        </p:nvGrpSpPr>
        <p:grpSpPr>
          <a:xfrm>
            <a:off x="6406344" y="8645799"/>
            <a:ext cx="3129887" cy="383901"/>
            <a:chOff x="6441600" y="8883924"/>
            <a:chExt cx="3129887" cy="383901"/>
          </a:xfrm>
        </p:grpSpPr>
        <p:pic>
          <p:nvPicPr>
            <p:cNvPr id="52" name="그림 5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75CD1F6-F7BA-1CA7-7180-12528BA45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600" y="8883924"/>
              <a:ext cx="383901" cy="38390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08BF50-3371-DB23-7625-FCE55B55AFAF}"/>
                </a:ext>
              </a:extLst>
            </p:cNvPr>
            <p:cNvSpPr txBox="1"/>
            <p:nvPr/>
          </p:nvSpPr>
          <p:spPr>
            <a:xfrm>
              <a:off x="6904487" y="8891208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https://</a:t>
              </a:r>
              <a:r>
                <a:rPr kumimoji="1" lang="en-US" altLang="ko-KR" dirty="0" err="1"/>
                <a:t>iamsh.tistory.com</a:t>
              </a:r>
              <a:endParaRPr kumimoji="1"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D4FB31-F64F-C616-A533-95DD7777F44C}"/>
              </a:ext>
            </a:extLst>
          </p:cNvPr>
          <p:cNvGrpSpPr/>
          <p:nvPr/>
        </p:nvGrpSpPr>
        <p:grpSpPr>
          <a:xfrm>
            <a:off x="12191020" y="8007166"/>
            <a:ext cx="3129887" cy="457200"/>
            <a:chOff x="12226276" y="8162467"/>
            <a:chExt cx="3129887" cy="4572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8818E7-48ED-C537-3CAE-3D0DC1EC6D49}"/>
                </a:ext>
              </a:extLst>
            </p:cNvPr>
            <p:cNvSpPr txBox="1"/>
            <p:nvPr/>
          </p:nvSpPr>
          <p:spPr>
            <a:xfrm>
              <a:off x="12689163" y="8206401"/>
              <a:ext cx="266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err="1"/>
                <a:t>mitshowme@naver.com</a:t>
              </a:r>
              <a:endParaRPr kumimoji="1" lang="ko-KR" altLang="en-US" dirty="0"/>
            </a:p>
          </p:txBody>
        </p:sp>
        <p:pic>
          <p:nvPicPr>
            <p:cNvPr id="56" name="그림 5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628D396-0FE7-6644-E39F-BF381C84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6276" y="8162467"/>
              <a:ext cx="407188" cy="4572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6C15D69-BB61-BDDD-6165-79B5DF667504}"/>
              </a:ext>
            </a:extLst>
          </p:cNvPr>
          <p:cNvGrpSpPr/>
          <p:nvPr/>
        </p:nvGrpSpPr>
        <p:grpSpPr>
          <a:xfrm>
            <a:off x="12191020" y="8645799"/>
            <a:ext cx="3891887" cy="383901"/>
            <a:chOff x="603913" y="8874399"/>
            <a:chExt cx="3891887" cy="383901"/>
          </a:xfrm>
        </p:grpSpPr>
        <p:pic>
          <p:nvPicPr>
            <p:cNvPr id="18" name="그림 1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32D1254-3637-EF50-880B-BA750F311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13" y="8874399"/>
              <a:ext cx="383901" cy="3839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8D7DF-D10D-F504-99FC-05B3BA01DFA7}"/>
                </a:ext>
              </a:extLst>
            </p:cNvPr>
            <p:cNvSpPr txBox="1"/>
            <p:nvPr/>
          </p:nvSpPr>
          <p:spPr>
            <a:xfrm>
              <a:off x="1066800" y="8881683"/>
              <a:ext cx="3429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https://</a:t>
              </a:r>
              <a:r>
                <a:rPr kumimoji="1" lang="en-US" altLang="ko-KR" dirty="0" err="1"/>
                <a:t>parkjaehan.pages.dev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3196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433" t="-1" r="28002" b="18332"/>
          <a:stretch/>
        </p:blipFill>
        <p:spPr>
          <a:xfrm>
            <a:off x="491836" y="1866900"/>
            <a:ext cx="5334001" cy="46482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t="6519" r="18678" b="26074"/>
          <a:stretch/>
        </p:blipFill>
        <p:spPr>
          <a:xfrm>
            <a:off x="11540836" y="1181100"/>
            <a:ext cx="6213764" cy="819496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25837" y="4191000"/>
            <a:ext cx="5714999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id="{DE1B5DE6-D786-721A-04B7-F5FAB98A7C05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검색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" y="6743700"/>
            <a:ext cx="10564091" cy="3183067"/>
          </a:xfrm>
          <a:prstGeom prst="rect">
            <a:avLst/>
          </a:prstGeom>
          <a:ln w="22225">
            <a:solidFill>
              <a:schemeClr val="accent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D914EE-104D-E83E-84EB-0DF3C366FD92}"/>
              </a:ext>
            </a:extLst>
          </p:cNvPr>
          <p:cNvSpPr/>
          <p:nvPr/>
        </p:nvSpPr>
        <p:spPr>
          <a:xfrm>
            <a:off x="8382000" y="6877050"/>
            <a:ext cx="251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SearchMapper.java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6096000" y="4562698"/>
            <a:ext cx="5149257" cy="9618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header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에서 돋보기 아이콘을 눌러 검색 창 접근 가능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키워드가 포함된 문자열 검색 후 검색된 수와 제품 리스트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렌더링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D15A9E02-D5CF-1F98-7F83-A78D0287D7FE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22187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16E2A-0E90-BB69-1465-51C8E27A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ABEC26-B7F6-D26A-DFA6-AEDDC78578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BD01EA84-4D39-40A5-B487-4A29D15D83A3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담기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AC2648-2D9F-33C2-0140-F073A4EA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99" y="2880680"/>
            <a:ext cx="6781800" cy="660180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11BDFC8-20E7-51AC-E259-88DA2E301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799" y="754923"/>
            <a:ext cx="4180510" cy="563549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8C6E99-6025-4707-D943-FBFD489B0CDF}"/>
              </a:ext>
            </a:extLst>
          </p:cNvPr>
          <p:cNvSpPr/>
          <p:nvPr/>
        </p:nvSpPr>
        <p:spPr>
          <a:xfrm>
            <a:off x="12786322" y="5615555"/>
            <a:ext cx="548678" cy="74351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1D48F2-8132-BADD-E80C-077AEF4F1E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08392" y="6748569"/>
            <a:ext cx="4332909" cy="316888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3060661" y="6359066"/>
            <a:ext cx="1684751" cy="139592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15C91D-A91D-95F2-3716-C63CD00031F0}"/>
              </a:ext>
            </a:extLst>
          </p:cNvPr>
          <p:cNvSpPr/>
          <p:nvPr/>
        </p:nvSpPr>
        <p:spPr>
          <a:xfrm>
            <a:off x="12268200" y="2192394"/>
            <a:ext cx="4016847" cy="249574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3352800" y="4743647"/>
            <a:ext cx="12192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1EC51-6FDD-A9A3-63C3-CB456E0593AC}"/>
              </a:ext>
            </a:extLst>
          </p:cNvPr>
          <p:cNvSpPr/>
          <p:nvPr/>
        </p:nvSpPr>
        <p:spPr>
          <a:xfrm>
            <a:off x="3352800" y="5671061"/>
            <a:ext cx="1219200" cy="5092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396B23-3828-7C7F-B605-79980820AA3D}"/>
              </a:ext>
            </a:extLst>
          </p:cNvPr>
          <p:cNvSpPr/>
          <p:nvPr/>
        </p:nvSpPr>
        <p:spPr>
          <a:xfrm>
            <a:off x="3352800" y="6585461"/>
            <a:ext cx="1219200" cy="5092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D2699A-E262-3338-4422-C76EDCF4FB0A}"/>
              </a:ext>
            </a:extLst>
          </p:cNvPr>
          <p:cNvSpPr/>
          <p:nvPr/>
        </p:nvSpPr>
        <p:spPr>
          <a:xfrm>
            <a:off x="7696200" y="5676900"/>
            <a:ext cx="3809993" cy="1433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4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테이블에 해당상품의 데이터가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없으면 장바구니에 데이터를 추가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있으면 데이터의 수량을 증가시킴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F86C99-6ECE-E05D-389D-D4D2A464BAC1}"/>
              </a:ext>
            </a:extLst>
          </p:cNvPr>
          <p:cNvSpPr/>
          <p:nvPr/>
        </p:nvSpPr>
        <p:spPr>
          <a:xfrm>
            <a:off x="1432048" y="2019300"/>
            <a:ext cx="4811102" cy="636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4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 페이지에서 선택한 제품을 장바구니에 담기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C46A0C8-B3A0-46F3-04F9-48261211C870}"/>
              </a:ext>
            </a:extLst>
          </p:cNvPr>
          <p:cNvSpPr/>
          <p:nvPr/>
        </p:nvSpPr>
        <p:spPr>
          <a:xfrm>
            <a:off x="7696201" y="4624406"/>
            <a:ext cx="3809999" cy="747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4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 중복된 상품이 있는지 조회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034094" y="4998253"/>
            <a:ext cx="1662107" cy="0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62BFCB4-9734-2323-B044-EB9A1DE19046}"/>
              </a:ext>
            </a:extLst>
          </p:cNvPr>
          <p:cNvSpPr/>
          <p:nvPr/>
        </p:nvSpPr>
        <p:spPr>
          <a:xfrm>
            <a:off x="13263126" y="4191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상품 상세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C72B294-257F-A2A2-87BD-DFCC365C49B2}"/>
              </a:ext>
            </a:extLst>
          </p:cNvPr>
          <p:cNvCxnSpPr>
            <a:cxnSpLocks/>
          </p:cNvCxnSpPr>
          <p:nvPr/>
        </p:nvCxnSpPr>
        <p:spPr>
          <a:xfrm>
            <a:off x="6034094" y="6359066"/>
            <a:ext cx="1662106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원호 60">
            <a:extLst>
              <a:ext uri="{FF2B5EF4-FFF2-40B4-BE49-F238E27FC236}">
                <a16:creationId xmlns:a16="http://schemas.microsoft.com/office/drawing/2014/main" id="{35DA3997-936F-AB9F-CA3C-4FEC14A56839}"/>
              </a:ext>
            </a:extLst>
          </p:cNvPr>
          <p:cNvSpPr/>
          <p:nvPr/>
        </p:nvSpPr>
        <p:spPr>
          <a:xfrm rot="2821765">
            <a:off x="4323772" y="5517460"/>
            <a:ext cx="1699676" cy="1582604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Freeform 26">
            <a:extLst>
              <a:ext uri="{FF2B5EF4-FFF2-40B4-BE49-F238E27FC236}">
                <a16:creationId xmlns:a16="http://schemas.microsoft.com/office/drawing/2014/main" id="{6DC5893D-1F84-0593-28CA-A123A17DA6B3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3014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7720-232B-28CE-CC3A-DC424C5C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48FD97-2934-2BE4-0223-4C283C0F38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A9B174-A212-FFBF-C997-31B2297C7207}"/>
              </a:ext>
            </a:extLst>
          </p:cNvPr>
          <p:cNvSpPr/>
          <p:nvPr/>
        </p:nvSpPr>
        <p:spPr>
          <a:xfrm>
            <a:off x="13563600" y="2247478"/>
            <a:ext cx="4267200" cy="2246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252000" indent="-1714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되어있지 않거나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 marL="252000" indent="-171450">
              <a:lnSpc>
                <a:spcPts val="25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52000" indent="-1714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된 상태에서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회원의 장바구니 테이블의 데이터가 없다면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 담긴 상품이 없습니다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표시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92A5610-434F-C113-ED48-ED433BCB9A32}"/>
              </a:ext>
            </a:extLst>
          </p:cNvPr>
          <p:cNvGrpSpPr/>
          <p:nvPr/>
        </p:nvGrpSpPr>
        <p:grpSpPr>
          <a:xfrm>
            <a:off x="5631422" y="1902349"/>
            <a:ext cx="7703578" cy="2779493"/>
            <a:chOff x="5555222" y="1597549"/>
            <a:chExt cx="7703578" cy="277949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1EF1BC6-A59D-9B15-F23E-7DFFF9C4A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50"/>
            <a:stretch/>
          </p:blipFill>
          <p:spPr>
            <a:xfrm>
              <a:off x="5555222" y="2130949"/>
              <a:ext cx="7700530" cy="2246093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88F19D-23F3-5473-6288-F934DCCA033D}"/>
                </a:ext>
              </a:extLst>
            </p:cNvPr>
            <p:cNvSpPr/>
            <p:nvPr/>
          </p:nvSpPr>
          <p:spPr>
            <a:xfrm>
              <a:off x="11517056" y="1597549"/>
              <a:ext cx="1741744" cy="348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cart.html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C7DD57-DBBE-70A4-F22F-55FEA452D502}"/>
                </a:ext>
              </a:extLst>
            </p:cNvPr>
            <p:cNvSpPr/>
            <p:nvPr/>
          </p:nvSpPr>
          <p:spPr>
            <a:xfrm>
              <a:off x="7772400" y="2664349"/>
              <a:ext cx="5486400" cy="5419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62B9F51-62B1-CEFD-27BB-C20B17EF3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6"/>
          <a:stretch/>
        </p:blipFill>
        <p:spPr>
          <a:xfrm>
            <a:off x="434817" y="1902349"/>
            <a:ext cx="4880806" cy="293635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659962-0B1E-8238-EF6B-68835E01B7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t="1186" b="326"/>
          <a:stretch/>
        </p:blipFill>
        <p:spPr>
          <a:xfrm>
            <a:off x="434817" y="5765298"/>
            <a:ext cx="4880806" cy="399721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325D3D-DAA5-ADB1-C50F-9AEB72ADA3FE}"/>
              </a:ext>
            </a:extLst>
          </p:cNvPr>
          <p:cNvCxnSpPr>
            <a:cxnSpLocks/>
          </p:cNvCxnSpPr>
          <p:nvPr/>
        </p:nvCxnSpPr>
        <p:spPr>
          <a:xfrm>
            <a:off x="4038600" y="4000500"/>
            <a:ext cx="1592822" cy="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17F226-2BDE-2322-F044-BFB75B49D556}"/>
              </a:ext>
            </a:extLst>
          </p:cNvPr>
          <p:cNvCxnSpPr>
            <a:cxnSpLocks/>
          </p:cNvCxnSpPr>
          <p:nvPr/>
        </p:nvCxnSpPr>
        <p:spPr>
          <a:xfrm>
            <a:off x="4038600" y="8039100"/>
            <a:ext cx="1592822" cy="0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C78064-6928-FDFF-E16D-A8B2AAB153C2}"/>
              </a:ext>
            </a:extLst>
          </p:cNvPr>
          <p:cNvSpPr/>
          <p:nvPr/>
        </p:nvSpPr>
        <p:spPr>
          <a:xfrm>
            <a:off x="13563600" y="6552003"/>
            <a:ext cx="4267200" cy="24238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된 상태에서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회원의 장바구니 테이블의 데이터가 있다면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조회된 데이터를 모델을 통해 뷰로 전달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← 상품 관련 데이터베이스 테이블을 조인하여 장바구니 정보를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046E3E-B555-FC3E-6980-392F9A6E56C9}"/>
              </a:ext>
            </a:extLst>
          </p:cNvPr>
          <p:cNvGrpSpPr/>
          <p:nvPr/>
        </p:nvGrpSpPr>
        <p:grpSpPr>
          <a:xfrm>
            <a:off x="5631422" y="5219700"/>
            <a:ext cx="7631473" cy="4586009"/>
            <a:chOff x="5598040" y="5219700"/>
            <a:chExt cx="7631473" cy="458600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333F14-F8DE-8255-79AC-99F3A0D6BBE4}"/>
                </a:ext>
              </a:extLst>
            </p:cNvPr>
            <p:cNvSpPr/>
            <p:nvPr/>
          </p:nvSpPr>
          <p:spPr>
            <a:xfrm>
              <a:off x="10714913" y="5219700"/>
              <a:ext cx="251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CartMapper.java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BEFDA0B-1998-E103-0FA0-C62433A85DF6}"/>
                </a:ext>
              </a:extLst>
            </p:cNvPr>
            <p:cNvGrpSpPr/>
            <p:nvPr/>
          </p:nvGrpSpPr>
          <p:grpSpPr>
            <a:xfrm>
              <a:off x="5598040" y="5765298"/>
              <a:ext cx="7631473" cy="4040411"/>
              <a:chOff x="6062777" y="2018285"/>
              <a:chExt cx="7631473" cy="4040411"/>
            </a:xfrm>
          </p:grpSpPr>
          <p:pic>
            <p:nvPicPr>
              <p:cNvPr id="13" name="그림 12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E2EF3A63-3FD7-61F8-1998-C1A5BB887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348"/>
              <a:stretch/>
            </p:blipFill>
            <p:spPr>
              <a:xfrm>
                <a:off x="6062777" y="2018285"/>
                <a:ext cx="7631473" cy="3716820"/>
              </a:xfrm>
              <a:prstGeom prst="rect">
                <a:avLst/>
              </a:prstGeom>
              <a:ln w="28575">
                <a:solidFill>
                  <a:schemeClr val="accent3"/>
                </a:solidFill>
              </a:ln>
            </p:spPr>
          </p:pic>
          <p:pic>
            <p:nvPicPr>
              <p:cNvPr id="35" name="그림 34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83B454F2-29EC-5C0A-249E-D0627AC22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178"/>
              <a:stretch/>
            </p:blipFill>
            <p:spPr>
              <a:xfrm>
                <a:off x="6062777" y="5753100"/>
                <a:ext cx="7631473" cy="305596"/>
              </a:xfrm>
              <a:prstGeom prst="rect">
                <a:avLst/>
              </a:prstGeom>
              <a:ln w="28575">
                <a:solidFill>
                  <a:schemeClr val="accent3"/>
                </a:solidFill>
              </a:ln>
            </p:spPr>
          </p:pic>
        </p:grpSp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B895FC9D-926A-975D-F1DF-3D9F48CE19AE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조회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652E5798-44D4-4AE9-69E2-2A59F20517F3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8273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CE3D-0D9C-A299-F317-52D0EF12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2A99FD-9936-3142-79B7-E0C4E14DEF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36088729-D0D0-6059-EEDE-F835B67F4A80}"/>
              </a:ext>
            </a:extLst>
          </p:cNvPr>
          <p:cNvSpPr txBox="1"/>
          <p:nvPr/>
        </p:nvSpPr>
        <p:spPr>
          <a:xfrm>
            <a:off x="1699536" y="425728"/>
            <a:ext cx="105686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수량 변경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/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삭제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44" name="그림 4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BD2E544-F1EF-CC1C-9EC7-C8BDF272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5"/>
          <a:stretch/>
        </p:blipFill>
        <p:spPr>
          <a:xfrm>
            <a:off x="1002634" y="1953388"/>
            <a:ext cx="7661366" cy="3284176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ECBB8CE-7BF3-B381-2822-FF40D604B4E8}"/>
              </a:ext>
            </a:extLst>
          </p:cNvPr>
          <p:cNvSpPr/>
          <p:nvPr/>
        </p:nvSpPr>
        <p:spPr>
          <a:xfrm>
            <a:off x="6010062" y="2634948"/>
            <a:ext cx="766572" cy="4094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AE8404E-38F6-CA83-AC72-D19CDB1301C0}"/>
              </a:ext>
            </a:extLst>
          </p:cNvPr>
          <p:cNvSpPr/>
          <p:nvPr/>
        </p:nvSpPr>
        <p:spPr>
          <a:xfrm>
            <a:off x="7047906" y="4696588"/>
            <a:ext cx="381000" cy="304800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CFC5A0-2C6B-B87E-F054-63D429390A25}"/>
              </a:ext>
            </a:extLst>
          </p:cNvPr>
          <p:cNvSpPr/>
          <p:nvPr/>
        </p:nvSpPr>
        <p:spPr>
          <a:xfrm>
            <a:off x="7478101" y="4696588"/>
            <a:ext cx="978789" cy="304800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C1F108-AC5F-2F9C-F11A-758A2BF9955E}"/>
              </a:ext>
            </a:extLst>
          </p:cNvPr>
          <p:cNvSpPr/>
          <p:nvPr/>
        </p:nvSpPr>
        <p:spPr>
          <a:xfrm>
            <a:off x="7102728" y="2633730"/>
            <a:ext cx="766572" cy="409427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1DEFF97-88ED-60A3-7CBC-06795F6F5B15}"/>
              </a:ext>
            </a:extLst>
          </p:cNvPr>
          <p:cNvSpPr/>
          <p:nvPr/>
        </p:nvSpPr>
        <p:spPr>
          <a:xfrm>
            <a:off x="6010062" y="3783406"/>
            <a:ext cx="766572" cy="4094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5F73B97-4907-A2F3-92DE-99CE86C79E34}"/>
              </a:ext>
            </a:extLst>
          </p:cNvPr>
          <p:cNvSpPr/>
          <p:nvPr/>
        </p:nvSpPr>
        <p:spPr>
          <a:xfrm>
            <a:off x="7102728" y="3782188"/>
            <a:ext cx="766572" cy="409427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FE57EB4-D898-FE5E-BD12-C1DE371764F8}"/>
              </a:ext>
            </a:extLst>
          </p:cNvPr>
          <p:cNvSpPr/>
          <p:nvPr/>
        </p:nvSpPr>
        <p:spPr>
          <a:xfrm>
            <a:off x="3822295" y="17145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수량 변경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1F2C01-6F4D-A4B9-5BEB-BF7F371FFEBF}"/>
              </a:ext>
            </a:extLst>
          </p:cNvPr>
          <p:cNvSpPr/>
          <p:nvPr/>
        </p:nvSpPr>
        <p:spPr>
          <a:xfrm>
            <a:off x="9262039" y="1948907"/>
            <a:ext cx="7661366" cy="10531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6300" indent="-285750">
              <a:lnSpc>
                <a:spcPts val="270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“-”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또는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“+”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테이블의 데이터 수량을 변경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(PUT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요청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366300" indent="-285750">
              <a:lnSpc>
                <a:spcPts val="27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화면의  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수량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’, 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합계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’, 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총 개수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’, 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예정 금액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변경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E965691-1F57-4144-12A8-483D6F3EE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81802"/>
            <a:ext cx="7668540" cy="372776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88FF31-B829-73D9-832B-176717607542}"/>
              </a:ext>
            </a:extLst>
          </p:cNvPr>
          <p:cNvSpPr/>
          <p:nvPr/>
        </p:nvSpPr>
        <p:spPr>
          <a:xfrm>
            <a:off x="1066800" y="6913964"/>
            <a:ext cx="377357" cy="3788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221E5-C03D-D81F-43E0-E1D4E87B45DC}"/>
              </a:ext>
            </a:extLst>
          </p:cNvPr>
          <p:cNvSpPr/>
          <p:nvPr/>
        </p:nvSpPr>
        <p:spPr>
          <a:xfrm>
            <a:off x="1066800" y="8056964"/>
            <a:ext cx="377357" cy="3788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B2783C-32CC-4356-3925-24FCE53323BE}"/>
              </a:ext>
            </a:extLst>
          </p:cNvPr>
          <p:cNvSpPr/>
          <p:nvPr/>
        </p:nvSpPr>
        <p:spPr>
          <a:xfrm>
            <a:off x="7634144" y="6031885"/>
            <a:ext cx="1063157" cy="34867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7F1B32A-3A5F-655D-B4E3-013A34EA96D6}"/>
              </a:ext>
            </a:extLst>
          </p:cNvPr>
          <p:cNvSpPr/>
          <p:nvPr/>
        </p:nvSpPr>
        <p:spPr>
          <a:xfrm>
            <a:off x="3865498" y="5847164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삭  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C97CE-81C4-96C6-E909-BEB7BE46277F}"/>
              </a:ext>
            </a:extLst>
          </p:cNvPr>
          <p:cNvSpPr/>
          <p:nvPr/>
        </p:nvSpPr>
        <p:spPr>
          <a:xfrm>
            <a:off x="7929645" y="7192959"/>
            <a:ext cx="612428" cy="45720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B3531-EC45-DFD8-EBDF-0697D367DED4}"/>
              </a:ext>
            </a:extLst>
          </p:cNvPr>
          <p:cNvSpPr/>
          <p:nvPr/>
        </p:nvSpPr>
        <p:spPr>
          <a:xfrm>
            <a:off x="7932473" y="8361764"/>
            <a:ext cx="612428" cy="45720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3BDD42B-2788-2D1D-B7CD-871C65180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3"/>
          <a:stretch/>
        </p:blipFill>
        <p:spPr>
          <a:xfrm>
            <a:off x="9262039" y="8001615"/>
            <a:ext cx="7959161" cy="1807949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9D82E2-8E00-C388-EF72-17F86C9A7FE8}"/>
              </a:ext>
            </a:extLst>
          </p:cNvPr>
          <p:cNvSpPr/>
          <p:nvPr/>
        </p:nvSpPr>
        <p:spPr>
          <a:xfrm>
            <a:off x="9611545" y="8640292"/>
            <a:ext cx="7609655" cy="72901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0C1F7C-D258-1410-AEA6-257D56D07D00}"/>
              </a:ext>
            </a:extLst>
          </p:cNvPr>
          <p:cNvSpPr/>
          <p:nvPr/>
        </p:nvSpPr>
        <p:spPr>
          <a:xfrm>
            <a:off x="14679013" y="8133165"/>
            <a:ext cx="2392573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CartMapper.java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D3F37D-0C63-27FB-193F-9EDCDC6618D9}"/>
              </a:ext>
            </a:extLst>
          </p:cNvPr>
          <p:cNvSpPr/>
          <p:nvPr/>
        </p:nvSpPr>
        <p:spPr>
          <a:xfrm>
            <a:off x="10214539" y="7365837"/>
            <a:ext cx="6054161" cy="4811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↓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장바구니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DB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PK(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cartid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반복을 돌려 다중 삭제하는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7819B-FA27-D23A-F9F1-AB0E6F9AB82B}"/>
              </a:ext>
            </a:extLst>
          </p:cNvPr>
          <p:cNvSpPr/>
          <p:nvPr/>
        </p:nvSpPr>
        <p:spPr>
          <a:xfrm>
            <a:off x="9262039" y="6090605"/>
            <a:ext cx="5416974" cy="805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7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&lt;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단일 삭제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&gt;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“X”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장바구니에서 삭제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6861311-D386-DA45-9F22-C93E4A8B3966}"/>
              </a:ext>
            </a:extLst>
          </p:cNvPr>
          <p:cNvSpPr/>
          <p:nvPr/>
        </p:nvSpPr>
        <p:spPr>
          <a:xfrm>
            <a:off x="9262039" y="6090605"/>
            <a:ext cx="1527320" cy="424495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36D3AC-9823-3487-002F-869F388CA539}"/>
              </a:ext>
            </a:extLst>
          </p:cNvPr>
          <p:cNvSpPr/>
          <p:nvPr/>
        </p:nvSpPr>
        <p:spPr>
          <a:xfrm>
            <a:off x="9262039" y="5176205"/>
            <a:ext cx="5416974" cy="805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7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&lt;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다중 삭제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&gt;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삭제 하고 싶은 상품을 체크하여 장바구니에서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 삭제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 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69A4EC6-062C-5176-329E-8E6E74ABD8FC}"/>
              </a:ext>
            </a:extLst>
          </p:cNvPr>
          <p:cNvSpPr/>
          <p:nvPr/>
        </p:nvSpPr>
        <p:spPr>
          <a:xfrm>
            <a:off x="9262039" y="5187037"/>
            <a:ext cx="1527320" cy="424495"/>
          </a:xfrm>
          <a:prstGeom prst="rect">
            <a:avLst/>
          </a:prstGeom>
          <a:solidFill>
            <a:srgbClr val="C0504D">
              <a:alpha val="14902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33CD79-0123-F057-7B17-59E37615C22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697301" y="5611532"/>
            <a:ext cx="564738" cy="59469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D3DB10-2084-E552-D0E0-3382832B0F7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542073" y="6715523"/>
            <a:ext cx="681805" cy="706036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Freeform 26">
            <a:extLst>
              <a:ext uri="{FF2B5EF4-FFF2-40B4-BE49-F238E27FC236}">
                <a16:creationId xmlns:a16="http://schemas.microsoft.com/office/drawing/2014/main" id="{1D2F45F7-C2AE-085D-7AD5-8135BDC347E8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48429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F81E7-4683-5C18-79E2-410AA8933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49785F-E69F-7F4C-640F-4DCA3E5FEA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E16CED13-2807-4614-C980-BE41247F35C9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구매하기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AE183D-80FF-AEE1-BE3D-81A176B1356F}"/>
              </a:ext>
            </a:extLst>
          </p:cNvPr>
          <p:cNvSpPr/>
          <p:nvPr/>
        </p:nvSpPr>
        <p:spPr>
          <a:xfrm>
            <a:off x="4445313" y="7975538"/>
            <a:ext cx="3479487" cy="9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ct val="1500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Payment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결제 테이블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Paylist : 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제품 목록 테이블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5E76BA-E3E7-36EF-13D3-7551412FDD68}"/>
              </a:ext>
            </a:extLst>
          </p:cNvPr>
          <p:cNvGrpSpPr/>
          <p:nvPr/>
        </p:nvGrpSpPr>
        <p:grpSpPr>
          <a:xfrm>
            <a:off x="1814705" y="7200900"/>
            <a:ext cx="2369702" cy="2824170"/>
            <a:chOff x="1163953" y="7637422"/>
            <a:chExt cx="2553020" cy="30426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7AB604-C84E-8870-9159-9275E6B656C4}"/>
                </a:ext>
              </a:extLst>
            </p:cNvPr>
            <p:cNvSpPr/>
            <p:nvPr/>
          </p:nvSpPr>
          <p:spPr>
            <a:xfrm>
              <a:off x="1163953" y="7637422"/>
              <a:ext cx="2553020" cy="3042645"/>
            </a:xfrm>
            <a:prstGeom prst="rect">
              <a:avLst/>
            </a:prstGeom>
            <a:solidFill>
              <a:srgbClr val="4F81B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DB7E59-9D44-56F6-0A75-D7D224090A11}"/>
                </a:ext>
              </a:extLst>
            </p:cNvPr>
            <p:cNvSpPr/>
            <p:nvPr/>
          </p:nvSpPr>
          <p:spPr>
            <a:xfrm>
              <a:off x="1333363" y="7800341"/>
              <a:ext cx="1353481" cy="302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Payment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42E863E-8831-A32B-F4DC-49DCECB06E96}"/>
                </a:ext>
              </a:extLst>
            </p:cNvPr>
            <p:cNvSpPr/>
            <p:nvPr/>
          </p:nvSpPr>
          <p:spPr>
            <a:xfrm>
              <a:off x="1295643" y="8471985"/>
              <a:ext cx="2289640" cy="558809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100BB61-002C-3AB2-CE6A-9F8A1BE54A72}"/>
                </a:ext>
              </a:extLst>
            </p:cNvPr>
            <p:cNvSpPr/>
            <p:nvPr/>
          </p:nvSpPr>
          <p:spPr>
            <a:xfrm>
              <a:off x="1733736" y="8338784"/>
              <a:ext cx="1353481" cy="302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Paylist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540E1B2-6AA3-D99A-8BC2-8E14F339F22C}"/>
                </a:ext>
              </a:extLst>
            </p:cNvPr>
            <p:cNvGrpSpPr/>
            <p:nvPr/>
          </p:nvGrpSpPr>
          <p:grpSpPr>
            <a:xfrm>
              <a:off x="1295643" y="9186923"/>
              <a:ext cx="2289640" cy="692010"/>
              <a:chOff x="5660646" y="7300058"/>
              <a:chExt cx="2707007" cy="87041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C074848-B2A0-25F6-DDE8-92FCB5A8F183}"/>
                  </a:ext>
                </a:extLst>
              </p:cNvPr>
              <p:cNvSpPr/>
              <p:nvPr/>
            </p:nvSpPr>
            <p:spPr>
              <a:xfrm>
                <a:off x="5660646" y="7467600"/>
                <a:ext cx="2707007" cy="702877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91C7F95-7343-CF00-3A2C-220F343D2009}"/>
                  </a:ext>
                </a:extLst>
              </p:cNvPr>
              <p:cNvSpPr/>
              <p:nvPr/>
            </p:nvSpPr>
            <p:spPr>
              <a:xfrm>
                <a:off x="6178597" y="7300058"/>
                <a:ext cx="1600200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chemeClr val="tx1"/>
                    </a:solidFill>
                    <a:latin typeface="윤고딕" panose="020B0600000101010101" charset="-127"/>
                    <a:ea typeface="윤고딕" panose="020B0600000101010101" charset="-127"/>
                  </a:rPr>
                  <a:t>Paylist</a:t>
                </a:r>
                <a:endParaRPr lang="ko-KR" altLang="en-US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CC5E3DA-8DDC-3597-43D8-C12CD5F884CD}"/>
                </a:ext>
              </a:extLst>
            </p:cNvPr>
            <p:cNvSpPr/>
            <p:nvPr/>
          </p:nvSpPr>
          <p:spPr>
            <a:xfrm>
              <a:off x="2408237" y="10000096"/>
              <a:ext cx="64452" cy="60581"/>
            </a:xfrm>
            <a:prstGeom prst="ellipse">
              <a:avLst/>
            </a:prstGeom>
            <a:solidFill>
              <a:srgbClr val="1F49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1C709CE-96A3-A07D-0286-7A52952FA20C}"/>
                </a:ext>
              </a:extLst>
            </p:cNvPr>
            <p:cNvSpPr/>
            <p:nvPr/>
          </p:nvSpPr>
          <p:spPr>
            <a:xfrm>
              <a:off x="2408237" y="10212131"/>
              <a:ext cx="64452" cy="60581"/>
            </a:xfrm>
            <a:prstGeom prst="ellipse">
              <a:avLst/>
            </a:prstGeom>
            <a:solidFill>
              <a:srgbClr val="1F49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0955328-6B39-2CD0-8E52-EC702EBFF4ED}"/>
                </a:ext>
              </a:extLst>
            </p:cNvPr>
            <p:cNvSpPr/>
            <p:nvPr/>
          </p:nvSpPr>
          <p:spPr>
            <a:xfrm>
              <a:off x="2408237" y="10424166"/>
              <a:ext cx="64452" cy="60581"/>
            </a:xfrm>
            <a:prstGeom prst="ellipse">
              <a:avLst/>
            </a:prstGeom>
            <a:solidFill>
              <a:srgbClr val="1F49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FD6830E-A8E2-9149-3098-FAD82E18D90A}"/>
              </a:ext>
            </a:extLst>
          </p:cNvPr>
          <p:cNvSpPr/>
          <p:nvPr/>
        </p:nvSpPr>
        <p:spPr>
          <a:xfrm>
            <a:off x="5308756" y="7200900"/>
            <a:ext cx="17526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 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DB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B6464E-A068-674C-8849-210747294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99" y="1711818"/>
            <a:ext cx="8565911" cy="524850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0F828EC-BB28-D928-A414-4F64FC192465}"/>
              </a:ext>
            </a:extLst>
          </p:cNvPr>
          <p:cNvSpPr/>
          <p:nvPr/>
        </p:nvSpPr>
        <p:spPr>
          <a:xfrm>
            <a:off x="1716806" y="2959112"/>
            <a:ext cx="1382862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227A1A-1D33-7850-D7E2-36750274C08B}"/>
              </a:ext>
            </a:extLst>
          </p:cNvPr>
          <p:cNvSpPr/>
          <p:nvPr/>
        </p:nvSpPr>
        <p:spPr>
          <a:xfrm>
            <a:off x="1716806" y="4229100"/>
            <a:ext cx="2559908" cy="4330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A1FDA75-DCBA-D400-2A83-337BC8B75C3D}"/>
              </a:ext>
            </a:extLst>
          </p:cNvPr>
          <p:cNvSpPr/>
          <p:nvPr/>
        </p:nvSpPr>
        <p:spPr>
          <a:xfrm>
            <a:off x="2425167" y="2119687"/>
            <a:ext cx="1291806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ADC553E-51E1-B66C-23D0-817DCD24DFB1}"/>
              </a:ext>
            </a:extLst>
          </p:cNvPr>
          <p:cNvSpPr/>
          <p:nvPr/>
        </p:nvSpPr>
        <p:spPr>
          <a:xfrm>
            <a:off x="3716973" y="2119687"/>
            <a:ext cx="1225526" cy="5092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62D3E0-4811-CC6F-C670-A1E318A0C1D4}"/>
              </a:ext>
            </a:extLst>
          </p:cNvPr>
          <p:cNvSpPr/>
          <p:nvPr/>
        </p:nvSpPr>
        <p:spPr>
          <a:xfrm>
            <a:off x="578865" y="2605531"/>
            <a:ext cx="702440" cy="50921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359439-A376-F2DC-7D39-6ECEBAFB8AB9}"/>
              </a:ext>
            </a:extLst>
          </p:cNvPr>
          <p:cNvCxnSpPr>
            <a:cxnSpLocks/>
          </p:cNvCxnSpPr>
          <p:nvPr/>
        </p:nvCxnSpPr>
        <p:spPr>
          <a:xfrm>
            <a:off x="12039600" y="6584947"/>
            <a:ext cx="0" cy="1336186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3E8CAE-1C07-0D72-DA74-B6EB389087AB}"/>
              </a:ext>
            </a:extLst>
          </p:cNvPr>
          <p:cNvGrpSpPr/>
          <p:nvPr/>
        </p:nvGrpSpPr>
        <p:grpSpPr>
          <a:xfrm>
            <a:off x="9696543" y="1038021"/>
            <a:ext cx="4599360" cy="4578860"/>
            <a:chOff x="385442" y="6566575"/>
            <a:chExt cx="4599360" cy="4578860"/>
          </a:xfrm>
        </p:grpSpPr>
        <p:pic>
          <p:nvPicPr>
            <p:cNvPr id="13" name="그림 1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0BC6CE21-4185-F977-047E-8C8FF5C76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" r="1332"/>
            <a:stretch/>
          </p:blipFill>
          <p:spPr>
            <a:xfrm>
              <a:off x="389744" y="6566575"/>
              <a:ext cx="4595058" cy="4577762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ABC15C0-7424-F2F4-77D4-0838A680B38F}"/>
                </a:ext>
              </a:extLst>
            </p:cNvPr>
            <p:cNvSpPr/>
            <p:nvPr/>
          </p:nvSpPr>
          <p:spPr>
            <a:xfrm>
              <a:off x="2548978" y="10688235"/>
              <a:ext cx="1033274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9B77C4-5ECC-1CDF-77C5-E81C0E50AE84}"/>
                </a:ext>
              </a:extLst>
            </p:cNvPr>
            <p:cNvSpPr/>
            <p:nvPr/>
          </p:nvSpPr>
          <p:spPr>
            <a:xfrm>
              <a:off x="385442" y="8827510"/>
              <a:ext cx="299646" cy="41292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74C29F-7E24-8205-AA52-BC082500EC43}"/>
                </a:ext>
              </a:extLst>
            </p:cNvPr>
            <p:cNvSpPr/>
            <p:nvPr/>
          </p:nvSpPr>
          <p:spPr>
            <a:xfrm>
              <a:off x="389744" y="9513310"/>
              <a:ext cx="299646" cy="41292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3F2D01-0EEA-BAF9-F7A2-11CA39A3E704}"/>
              </a:ext>
            </a:extLst>
          </p:cNvPr>
          <p:cNvSpPr/>
          <p:nvPr/>
        </p:nvSpPr>
        <p:spPr>
          <a:xfrm>
            <a:off x="9696544" y="5842475"/>
            <a:ext cx="4599360" cy="8077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marL="80550" algn="ctr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체크한 제품들만 결제 테이블에 추가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04845A-BD08-795A-5CB3-33E4D3EFEFFA}"/>
              </a:ext>
            </a:extLst>
          </p:cNvPr>
          <p:cNvSpPr/>
          <p:nvPr/>
        </p:nvSpPr>
        <p:spPr>
          <a:xfrm>
            <a:off x="9696544" y="8267700"/>
            <a:ext cx="7780300" cy="5249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 algn="ctr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장바구니의 데이터를 삭제하기 위해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PK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cartid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쿼리스트링으로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전달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D7B5C9-FD04-C2E7-9664-EBB82D567CE6}"/>
              </a:ext>
            </a:extLst>
          </p:cNvPr>
          <p:cNvSpPr/>
          <p:nvPr/>
        </p:nvSpPr>
        <p:spPr>
          <a:xfrm>
            <a:off x="1934358" y="6057900"/>
            <a:ext cx="4667998" cy="7671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구매할 상품의 데이터를 담아 서버에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POST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요청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각각의 데이터는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Paylist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테이블에 담김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773AFA5-9711-7745-6732-828EF2677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544" y="9101323"/>
            <a:ext cx="6319739" cy="517405"/>
          </a:xfrm>
          <a:prstGeom prst="rect">
            <a:avLst/>
          </a:prstGeom>
        </p:spPr>
      </p:pic>
      <p:pic>
        <p:nvPicPr>
          <p:cNvPr id="33" name="그림 32" descr="전자제품, 텍스트, 카메라, 카메라 및 광학이(가) 표시된 사진&#10;&#10;자동 생성된 설명">
            <a:extLst>
              <a:ext uri="{FF2B5EF4-FFF2-40B4-BE49-F238E27FC236}">
                <a16:creationId xmlns:a16="http://schemas.microsoft.com/office/drawing/2014/main" id="{F13862A4-EE98-6F60-2BDC-A3144E8C12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1"/>
          <a:stretch/>
        </p:blipFill>
        <p:spPr>
          <a:xfrm>
            <a:off x="14725137" y="1038021"/>
            <a:ext cx="3048605" cy="459936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78EDE9-D113-2E66-DDBE-CA7F87DD1815}"/>
              </a:ext>
            </a:extLst>
          </p:cNvPr>
          <p:cNvSpPr/>
          <p:nvPr/>
        </p:nvSpPr>
        <p:spPr>
          <a:xfrm>
            <a:off x="16127688" y="5087465"/>
            <a:ext cx="1646055" cy="5372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DF00836-E4EE-05CB-9233-C9318E17B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92122" r="32868" b="2448"/>
          <a:stretch/>
        </p:blipFill>
        <p:spPr>
          <a:xfrm>
            <a:off x="9696544" y="7387323"/>
            <a:ext cx="7780300" cy="57557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DD35EB-FD1D-6F7F-5928-39DCC6A62798}"/>
              </a:ext>
            </a:extLst>
          </p:cNvPr>
          <p:cNvSpPr/>
          <p:nvPr/>
        </p:nvSpPr>
        <p:spPr>
          <a:xfrm>
            <a:off x="14725744" y="5836205"/>
            <a:ext cx="3047998" cy="8312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80550" algn="ctr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제품의 데이터를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테이블에 추가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02819E8-5563-17D0-6715-B9FB6365E897}"/>
              </a:ext>
            </a:extLst>
          </p:cNvPr>
          <p:cNvSpPr/>
          <p:nvPr/>
        </p:nvSpPr>
        <p:spPr>
          <a:xfrm>
            <a:off x="11036851" y="878818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8DCF3EC-1D50-C8C6-3001-F1452D1C0DBF}"/>
              </a:ext>
            </a:extLst>
          </p:cNvPr>
          <p:cNvSpPr/>
          <p:nvPr/>
        </p:nvSpPr>
        <p:spPr>
          <a:xfrm>
            <a:off x="15290067" y="8763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DC6DDE8-C358-A04A-8059-5BB76A5CBC16}"/>
              </a:ext>
            </a:extLst>
          </p:cNvPr>
          <p:cNvSpPr/>
          <p:nvPr/>
        </p:nvSpPr>
        <p:spPr>
          <a:xfrm>
            <a:off x="12740161" y="3505418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79947B9-DD6C-3930-7C84-7211F1767E12}"/>
              </a:ext>
            </a:extLst>
          </p:cNvPr>
          <p:cNvCxnSpPr>
            <a:cxnSpLocks/>
          </p:cNvCxnSpPr>
          <p:nvPr/>
        </p:nvCxnSpPr>
        <p:spPr>
          <a:xfrm>
            <a:off x="11860079" y="3656871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E32CE0-48E6-F515-EE6F-AA51B8AA42F5}"/>
              </a:ext>
            </a:extLst>
          </p:cNvPr>
          <p:cNvSpPr/>
          <p:nvPr/>
        </p:nvSpPr>
        <p:spPr>
          <a:xfrm>
            <a:off x="12738161" y="4230993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5F3FFE-224D-4374-9C89-41DAF5E7A363}"/>
              </a:ext>
            </a:extLst>
          </p:cNvPr>
          <p:cNvCxnSpPr>
            <a:cxnSpLocks/>
          </p:cNvCxnSpPr>
          <p:nvPr/>
        </p:nvCxnSpPr>
        <p:spPr>
          <a:xfrm>
            <a:off x="11858079" y="4382446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A279CF3-D872-47D0-4901-730D570A518C}"/>
              </a:ext>
            </a:extLst>
          </p:cNvPr>
          <p:cNvCxnSpPr>
            <a:cxnSpLocks/>
          </p:cNvCxnSpPr>
          <p:nvPr/>
        </p:nvCxnSpPr>
        <p:spPr>
          <a:xfrm>
            <a:off x="15642143" y="2369602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8FE0025-06DD-0EFA-6DF4-F6E1664F3A6E}"/>
              </a:ext>
            </a:extLst>
          </p:cNvPr>
          <p:cNvCxnSpPr>
            <a:cxnSpLocks/>
          </p:cNvCxnSpPr>
          <p:nvPr/>
        </p:nvCxnSpPr>
        <p:spPr>
          <a:xfrm>
            <a:off x="15640143" y="3389953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7AFA853-EBFA-9E63-3785-F92E3EE2578D}"/>
              </a:ext>
            </a:extLst>
          </p:cNvPr>
          <p:cNvCxnSpPr>
            <a:cxnSpLocks/>
          </p:cNvCxnSpPr>
          <p:nvPr/>
        </p:nvCxnSpPr>
        <p:spPr>
          <a:xfrm>
            <a:off x="1143000" y="6596474"/>
            <a:ext cx="813699" cy="0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5EA2437-E7F0-FA0A-2D1E-786BBAABC0B3}"/>
              </a:ext>
            </a:extLst>
          </p:cNvPr>
          <p:cNvCxnSpPr>
            <a:cxnSpLocks/>
          </p:cNvCxnSpPr>
          <p:nvPr/>
        </p:nvCxnSpPr>
        <p:spPr>
          <a:xfrm flipV="1">
            <a:off x="1143000" y="6584947"/>
            <a:ext cx="0" cy="2028038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283C02D-978C-882E-6DF8-B752F11C251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60753" y="8612985"/>
            <a:ext cx="553952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Freeform 26">
            <a:extLst>
              <a:ext uri="{FF2B5EF4-FFF2-40B4-BE49-F238E27FC236}">
                <a16:creationId xmlns:a16="http://schemas.microsoft.com/office/drawing/2014/main" id="{0330995C-1C42-0E0D-C40D-3226FB1287B3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C91300-1E6B-569D-CB68-337E0C2E856A}"/>
              </a:ext>
            </a:extLst>
          </p:cNvPr>
          <p:cNvSpPr/>
          <p:nvPr/>
        </p:nvSpPr>
        <p:spPr>
          <a:xfrm>
            <a:off x="10042357" y="2380477"/>
            <a:ext cx="1256295" cy="281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Payment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C5FE53-BE17-C5DA-8829-F8E3F9632B81}"/>
              </a:ext>
            </a:extLst>
          </p:cNvPr>
          <p:cNvSpPr/>
          <p:nvPr/>
        </p:nvSpPr>
        <p:spPr>
          <a:xfrm>
            <a:off x="10042357" y="2712797"/>
            <a:ext cx="4168521" cy="2324424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048BFE-3FF7-15D4-E5A7-1C89B699EDE2}"/>
              </a:ext>
            </a:extLst>
          </p:cNvPr>
          <p:cNvSpPr/>
          <p:nvPr/>
        </p:nvSpPr>
        <p:spPr>
          <a:xfrm>
            <a:off x="14866455" y="2064237"/>
            <a:ext cx="2844029" cy="2714522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B7A2D2-6EB7-61ED-152D-0680EF1849C4}"/>
              </a:ext>
            </a:extLst>
          </p:cNvPr>
          <p:cNvSpPr/>
          <p:nvPr/>
        </p:nvSpPr>
        <p:spPr>
          <a:xfrm>
            <a:off x="16522225" y="2218149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58C0E-615E-4AE5-E0A3-DEF628DF4D78}"/>
              </a:ext>
            </a:extLst>
          </p:cNvPr>
          <p:cNvSpPr/>
          <p:nvPr/>
        </p:nvSpPr>
        <p:spPr>
          <a:xfrm>
            <a:off x="16520225" y="3238500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EDBEDE-405C-3E38-E3FF-8E828302E9C4}"/>
              </a:ext>
            </a:extLst>
          </p:cNvPr>
          <p:cNvSpPr/>
          <p:nvPr/>
        </p:nvSpPr>
        <p:spPr>
          <a:xfrm>
            <a:off x="14866455" y="1738143"/>
            <a:ext cx="1256295" cy="281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Payment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085C8E-8763-2435-E88C-F4C45686DC0E}"/>
              </a:ext>
            </a:extLst>
          </p:cNvPr>
          <p:cNvSpPr/>
          <p:nvPr/>
        </p:nvSpPr>
        <p:spPr>
          <a:xfrm>
            <a:off x="4445313" y="9089070"/>
            <a:ext cx="3479487" cy="93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ct val="1500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&lt;Payment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Paylist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테이블의 구조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&gt;</a:t>
            </a:r>
          </a:p>
          <a:p>
            <a:pPr marL="80550">
              <a:lnSpc>
                <a:spcPct val="1500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Payment : Paylist = 1 : N</a:t>
            </a:r>
          </a:p>
        </p:txBody>
      </p:sp>
    </p:spTree>
    <p:extLst>
      <p:ext uri="{BB962C8B-B14F-4D97-AF65-F5344CB8AC3E}">
        <p14:creationId xmlns:p14="http://schemas.microsoft.com/office/powerpoint/2010/main" val="939746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7E3C5-8EF3-9092-2636-9187BB3A2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B2D675-0027-E478-F084-D6958CD10C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7C2B22D-66C6-32A5-3778-959DBC141C2D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B7F26-8C5E-390C-E481-7638750E82D4}"/>
              </a:ext>
            </a:extLst>
          </p:cNvPr>
          <p:cNvSpPr/>
          <p:nvPr/>
        </p:nvSpPr>
        <p:spPr>
          <a:xfrm>
            <a:off x="387079" y="1819148"/>
            <a:ext cx="8756921" cy="664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페이지를 구성하는데 필요한 데이터를 조회하여 모델에 추가하고 해당 페이지로 이동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56369-1F59-0004-9E8B-44480BAE44A1}"/>
              </a:ext>
            </a:extLst>
          </p:cNvPr>
          <p:cNvGrpSpPr/>
          <p:nvPr/>
        </p:nvGrpSpPr>
        <p:grpSpPr>
          <a:xfrm>
            <a:off x="10920781" y="495300"/>
            <a:ext cx="5005019" cy="6758605"/>
            <a:chOff x="10132608" y="405831"/>
            <a:chExt cx="5467096" cy="7382578"/>
          </a:xfrm>
        </p:grpSpPr>
        <p:pic>
          <p:nvPicPr>
            <p:cNvPr id="4" name="그림 3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CFE0D00E-9BB1-CEDF-27DC-75AFDC847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9" t="5929" r="17650" b="41296"/>
            <a:stretch/>
          </p:blipFill>
          <p:spPr>
            <a:xfrm>
              <a:off x="10152860" y="419100"/>
              <a:ext cx="5446844" cy="736930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7FCAEDE-87F3-BF17-9ADF-F82C06306640}"/>
                </a:ext>
              </a:extLst>
            </p:cNvPr>
            <p:cNvSpPr/>
            <p:nvPr/>
          </p:nvSpPr>
          <p:spPr>
            <a:xfrm>
              <a:off x="10132608" y="405831"/>
              <a:ext cx="5467095" cy="7382578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23D408E-D6B8-B2CC-1016-E8D57F61F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9" t="15116" r="18760" b="69646"/>
          <a:stretch/>
        </p:blipFill>
        <p:spPr>
          <a:xfrm>
            <a:off x="12115801" y="2091813"/>
            <a:ext cx="5867400" cy="2365887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DFA0934-E820-28D8-FE8C-DB8CD5B5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2107" r="5020" b="5562"/>
          <a:stretch/>
        </p:blipFill>
        <p:spPr>
          <a:xfrm>
            <a:off x="13487400" y="4838699"/>
            <a:ext cx="4495801" cy="518160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36D777-E2D2-731D-D785-EEF5D58DBEC8}"/>
              </a:ext>
            </a:extLst>
          </p:cNvPr>
          <p:cNvSpPr/>
          <p:nvPr/>
        </p:nvSpPr>
        <p:spPr>
          <a:xfrm>
            <a:off x="5791200" y="5230329"/>
            <a:ext cx="3733800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또는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상품상세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페이지에서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생성된 결제 테이블의 데이터를 조회한다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EAABEA-5909-65A1-2A0A-81AAB975E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2795257"/>
            <a:ext cx="9401247" cy="72166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EF8CED-2987-4A64-15A7-9C5B800FE083}"/>
              </a:ext>
            </a:extLst>
          </p:cNvPr>
          <p:cNvSpPr/>
          <p:nvPr/>
        </p:nvSpPr>
        <p:spPr>
          <a:xfrm>
            <a:off x="1750014" y="4168772"/>
            <a:ext cx="7681148" cy="2784945"/>
          </a:xfrm>
          <a:prstGeom prst="rect">
            <a:avLst/>
          </a:prstGeom>
          <a:solidFill>
            <a:srgbClr val="9BBB59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4E6768-F7B6-B53D-D16B-FB2267991343}"/>
              </a:ext>
            </a:extLst>
          </p:cNvPr>
          <p:cNvSpPr/>
          <p:nvPr/>
        </p:nvSpPr>
        <p:spPr>
          <a:xfrm>
            <a:off x="1750014" y="7033033"/>
            <a:ext cx="7681148" cy="1302561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60EE09-8810-A10F-2520-FF3ECEC2FC64}"/>
              </a:ext>
            </a:extLst>
          </p:cNvPr>
          <p:cNvSpPr/>
          <p:nvPr/>
        </p:nvSpPr>
        <p:spPr>
          <a:xfrm>
            <a:off x="611480" y="3253967"/>
            <a:ext cx="1826920" cy="10486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38C4353-6768-10A6-17E2-BF3B330C49B6}"/>
              </a:ext>
            </a:extLst>
          </p:cNvPr>
          <p:cNvCxnSpPr>
            <a:cxnSpLocks/>
          </p:cNvCxnSpPr>
          <p:nvPr/>
        </p:nvCxnSpPr>
        <p:spPr>
          <a:xfrm>
            <a:off x="1143000" y="2484068"/>
            <a:ext cx="0" cy="76989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BB8C85F-CBB9-E15E-6DA5-8025A505A46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587812" y="2786895"/>
            <a:ext cx="527989" cy="487862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0F38242-89F0-411B-DE3B-313CC8C5C13B}"/>
              </a:ext>
            </a:extLst>
          </p:cNvPr>
          <p:cNvSpPr/>
          <p:nvPr/>
        </p:nvSpPr>
        <p:spPr>
          <a:xfrm>
            <a:off x="12395523" y="5704135"/>
            <a:ext cx="740792" cy="40823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7158DB6-3E51-D072-0258-3003227465A2}"/>
              </a:ext>
            </a:extLst>
          </p:cNvPr>
          <p:cNvCxnSpPr>
            <a:cxnSpLocks/>
            <a:stCxn id="56" idx="2"/>
            <a:endCxn id="3" idx="1"/>
          </p:cNvCxnSpPr>
          <p:nvPr/>
        </p:nvCxnSpPr>
        <p:spPr>
          <a:xfrm>
            <a:off x="12765919" y="6112369"/>
            <a:ext cx="721481" cy="1317131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C74F884-A561-EC0F-E3EB-5CF92C8DBD1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1691933" y="8179960"/>
            <a:ext cx="1643067" cy="62114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C9E41E2-FE53-D3AB-F9BA-B7312B255FB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0521887" y="4533900"/>
            <a:ext cx="1441513" cy="1170234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749F32-15DF-101F-1C70-0E18934F5453}"/>
              </a:ext>
            </a:extLst>
          </p:cNvPr>
          <p:cNvSpPr/>
          <p:nvPr/>
        </p:nvSpPr>
        <p:spPr>
          <a:xfrm>
            <a:off x="6553200" y="5295900"/>
            <a:ext cx="3968687" cy="8164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또는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상품상세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페이지에서 생성된 </a:t>
            </a:r>
          </a:p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테이블의 데이터 조회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822C20-0DD1-163A-87D0-872000F62CEA}"/>
              </a:ext>
            </a:extLst>
          </p:cNvPr>
          <p:cNvSpPr/>
          <p:nvPr/>
        </p:nvSpPr>
        <p:spPr>
          <a:xfrm>
            <a:off x="7391400" y="7837060"/>
            <a:ext cx="4300533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회원의 결제내역 중 최근 배송지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5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개까지 조회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11" name="Freeform 26">
            <a:extLst>
              <a:ext uri="{FF2B5EF4-FFF2-40B4-BE49-F238E27FC236}">
                <a16:creationId xmlns:a16="http://schemas.microsoft.com/office/drawing/2014/main" id="{A618A95E-4CA8-BEE1-C04A-47F8B5704133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8862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AC11-0B69-FE1A-3526-716C248FA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686A93-FCA5-FD7E-CFD2-D8B13500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2E18F725-B1E1-1390-AA6C-E9699BCE548B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37" name="그림 3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F990414-D766-62C5-F8AB-47B6CC782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6182" r="17600" b="33521"/>
          <a:stretch/>
        </p:blipFill>
        <p:spPr>
          <a:xfrm>
            <a:off x="11627419" y="266700"/>
            <a:ext cx="6279552" cy="9632864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680E1C12-A955-DCF3-E5E6-48ED055A19F3}"/>
              </a:ext>
            </a:extLst>
          </p:cNvPr>
          <p:cNvSpPr/>
          <p:nvPr/>
        </p:nvSpPr>
        <p:spPr>
          <a:xfrm>
            <a:off x="11734799" y="4359306"/>
            <a:ext cx="4130119" cy="5540258"/>
          </a:xfrm>
          <a:prstGeom prst="rect">
            <a:avLst/>
          </a:prstGeom>
          <a:solidFill>
            <a:srgbClr val="9BBB59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D352F5-668C-A497-8688-60E2FA56E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167" y="4661455"/>
            <a:ext cx="3843233" cy="5390509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5" name="그림 14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20643117-1FE2-D25E-281E-D3C2825D8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2" y="2893810"/>
            <a:ext cx="11083518" cy="674549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410CFE-3A52-49EF-9C7B-B8478DA7A847}"/>
              </a:ext>
            </a:extLst>
          </p:cNvPr>
          <p:cNvSpPr/>
          <p:nvPr/>
        </p:nvSpPr>
        <p:spPr>
          <a:xfrm>
            <a:off x="1957183" y="4403841"/>
            <a:ext cx="8991600" cy="1459669"/>
          </a:xfrm>
          <a:prstGeom prst="rect">
            <a:avLst/>
          </a:prstGeom>
          <a:solidFill>
            <a:srgbClr val="9BBB59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16BC93-7F11-CA03-3075-66EC835AD928}"/>
              </a:ext>
            </a:extLst>
          </p:cNvPr>
          <p:cNvSpPr/>
          <p:nvPr/>
        </p:nvSpPr>
        <p:spPr>
          <a:xfrm>
            <a:off x="1971467" y="5904951"/>
            <a:ext cx="8977315" cy="1459669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928C9B-9B53-0F6C-87FD-D28E265E0BAF}"/>
              </a:ext>
            </a:extLst>
          </p:cNvPr>
          <p:cNvSpPr/>
          <p:nvPr/>
        </p:nvSpPr>
        <p:spPr>
          <a:xfrm>
            <a:off x="509382" y="3402089"/>
            <a:ext cx="2351700" cy="10949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88AF31-EDE7-6465-7183-98C616F30B0B}"/>
              </a:ext>
            </a:extLst>
          </p:cNvPr>
          <p:cNvSpPr/>
          <p:nvPr/>
        </p:nvSpPr>
        <p:spPr>
          <a:xfrm>
            <a:off x="1985758" y="7406061"/>
            <a:ext cx="6829425" cy="445571"/>
          </a:xfrm>
          <a:prstGeom prst="rect">
            <a:avLst/>
          </a:prstGeom>
          <a:solidFill>
            <a:schemeClr val="accent1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088924-3AB2-7D49-8FF4-AD8083FA6771}"/>
              </a:ext>
            </a:extLst>
          </p:cNvPr>
          <p:cNvCxnSpPr>
            <a:cxnSpLocks/>
          </p:cNvCxnSpPr>
          <p:nvPr/>
        </p:nvCxnSpPr>
        <p:spPr>
          <a:xfrm>
            <a:off x="956082" y="2498792"/>
            <a:ext cx="0" cy="861855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8C8BA6-453A-0FAA-1999-A115086D6DBF}"/>
              </a:ext>
            </a:extLst>
          </p:cNvPr>
          <p:cNvSpPr/>
          <p:nvPr/>
        </p:nvSpPr>
        <p:spPr>
          <a:xfrm>
            <a:off x="270282" y="1803412"/>
            <a:ext cx="3234918" cy="673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하기 기능의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RestController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C3BBFBD-DCF0-70F4-B603-71D2758CE112}"/>
              </a:ext>
            </a:extLst>
          </p:cNvPr>
          <p:cNvCxnSpPr>
            <a:cxnSpLocks/>
          </p:cNvCxnSpPr>
          <p:nvPr/>
        </p:nvCxnSpPr>
        <p:spPr>
          <a:xfrm>
            <a:off x="7086600" y="2781300"/>
            <a:ext cx="0" cy="1981200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72E11F-DC13-F258-4BCD-B6AB335146AE}"/>
              </a:ext>
            </a:extLst>
          </p:cNvPr>
          <p:cNvSpPr/>
          <p:nvPr/>
        </p:nvSpPr>
        <p:spPr>
          <a:xfrm>
            <a:off x="6549864" y="1485900"/>
            <a:ext cx="4803936" cy="1484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테이블의 데이터를</a:t>
            </a:r>
            <a:b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페이지에서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입력받은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주문 및 배송 정보와 </a:t>
            </a:r>
          </a:p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status=“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paycheck=“Y”, date=NOW()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변경하여 결제완료 상태로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UPDATE.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EA3724-C2D7-6FC2-1746-A6564CC2A213}"/>
              </a:ext>
            </a:extLst>
          </p:cNvPr>
          <p:cNvSpPr/>
          <p:nvPr/>
        </p:nvSpPr>
        <p:spPr>
          <a:xfrm>
            <a:off x="7358166" y="5600700"/>
            <a:ext cx="3843234" cy="7945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장바구니에서 결제 페이지로 넘어왔을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장바구니의 데이터 삭제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1EB23EF-632E-C276-B99A-94A8300AB41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669029" y="5997964"/>
            <a:ext cx="689137" cy="260564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F21BF0C-800F-41B7-C2EC-3E4C1EF5C511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8951832" y="2970604"/>
            <a:ext cx="3843233" cy="1393941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762DB22-7AFD-B300-735D-37738AA0D393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2954000" y="8195335"/>
            <a:ext cx="2057400" cy="60193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750C67-0B46-19DB-5563-2BA4B3A29CC8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324600" y="7883714"/>
            <a:ext cx="1600175" cy="913551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1E702F-C2BD-BA58-760D-B9E129C728C7}"/>
              </a:ext>
            </a:extLst>
          </p:cNvPr>
          <p:cNvSpPr/>
          <p:nvPr/>
        </p:nvSpPr>
        <p:spPr>
          <a:xfrm>
            <a:off x="7924775" y="8496300"/>
            <a:ext cx="5029225" cy="601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주문 정보를 포함하여 결제 완료 메일 발송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3" name="Freeform 26">
            <a:extLst>
              <a:ext uri="{FF2B5EF4-FFF2-40B4-BE49-F238E27FC236}">
                <a16:creationId xmlns:a16="http://schemas.microsoft.com/office/drawing/2014/main" id="{1B7D8B58-9D4E-8C96-B59F-C706D18C1467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26244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B264-8D94-3A6F-E351-BC9DBB79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99EE06-A3CF-B5F2-0D9B-B71C12E042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5" name="그림 1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7BFDCFF-5813-867A-5185-BF64E646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2354" r="541" b="35080"/>
          <a:stretch/>
        </p:blipFill>
        <p:spPr>
          <a:xfrm>
            <a:off x="605254" y="1790700"/>
            <a:ext cx="8267835" cy="807057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CDFAC7-5EC5-BA92-567A-20FC287EEA7B}"/>
              </a:ext>
            </a:extLst>
          </p:cNvPr>
          <p:cNvSpPr/>
          <p:nvPr/>
        </p:nvSpPr>
        <p:spPr>
          <a:xfrm>
            <a:off x="5558720" y="5615168"/>
            <a:ext cx="304799" cy="4427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0793D1-DD5A-F76C-719E-468C060E82E7}"/>
              </a:ext>
            </a:extLst>
          </p:cNvPr>
          <p:cNvSpPr/>
          <p:nvPr/>
        </p:nvSpPr>
        <p:spPr>
          <a:xfrm>
            <a:off x="6055107" y="5615168"/>
            <a:ext cx="2098293" cy="4427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ADDDDD-7428-BFAA-33B3-8D8352B1AA44}"/>
              </a:ext>
            </a:extLst>
          </p:cNvPr>
          <p:cNvSpPr/>
          <p:nvPr/>
        </p:nvSpPr>
        <p:spPr>
          <a:xfrm>
            <a:off x="8301920" y="5615168"/>
            <a:ext cx="384880" cy="4427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2FDB28-8496-A890-1B20-94CBF015D7C6}"/>
              </a:ext>
            </a:extLst>
          </p:cNvPr>
          <p:cNvGrpSpPr/>
          <p:nvPr/>
        </p:nvGrpSpPr>
        <p:grpSpPr>
          <a:xfrm>
            <a:off x="10134600" y="419100"/>
            <a:ext cx="7560000" cy="4460698"/>
            <a:chOff x="10358946" y="723900"/>
            <a:chExt cx="7560000" cy="4460698"/>
          </a:xfrm>
        </p:grpSpPr>
        <p:pic>
          <p:nvPicPr>
            <p:cNvPr id="17" name="그림 16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E14FF33E-756E-C0D0-38D8-50E29A13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" b="44746"/>
            <a:stretch/>
          </p:blipFill>
          <p:spPr>
            <a:xfrm>
              <a:off x="10358946" y="723900"/>
              <a:ext cx="7560000" cy="4460698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45DB55-D119-DD75-D2B8-EA7623D042F5}"/>
                </a:ext>
              </a:extLst>
            </p:cNvPr>
            <p:cNvSpPr/>
            <p:nvPr/>
          </p:nvSpPr>
          <p:spPr>
            <a:xfrm>
              <a:off x="10451258" y="857498"/>
              <a:ext cx="4361266" cy="873391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C26CDF-7EAA-B741-9A49-8CB7CBB474DA}"/>
                </a:ext>
              </a:extLst>
            </p:cNvPr>
            <p:cNvSpPr/>
            <p:nvPr/>
          </p:nvSpPr>
          <p:spPr>
            <a:xfrm>
              <a:off x="10451258" y="2643293"/>
              <a:ext cx="6113866" cy="322812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2025A99-6C2B-7CF9-CC30-4DC69EA2F636}"/>
                </a:ext>
              </a:extLst>
            </p:cNvPr>
            <p:cNvSpPr/>
            <p:nvPr/>
          </p:nvSpPr>
          <p:spPr>
            <a:xfrm>
              <a:off x="10621524" y="4835385"/>
              <a:ext cx="6597695" cy="32281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BFC500-7A8B-40E1-98AF-C77720DD2DAB}"/>
                </a:ext>
              </a:extLst>
            </p:cNvPr>
            <p:cNvSpPr/>
            <p:nvPr/>
          </p:nvSpPr>
          <p:spPr>
            <a:xfrm>
              <a:off x="14660124" y="800100"/>
              <a:ext cx="3189301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order_list.html - JavaScript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F9F4E0-D9C3-8A0F-73E9-77E1FEF41444}"/>
              </a:ext>
            </a:extLst>
          </p:cNvPr>
          <p:cNvSpPr/>
          <p:nvPr/>
        </p:nvSpPr>
        <p:spPr>
          <a:xfrm>
            <a:off x="4191000" y="4914900"/>
            <a:ext cx="4500206" cy="4762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 버튼 클릭 시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조회기간 내의 주문 내역 조회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F5669F-5D19-CAC3-0C9D-3BA76E72D5D5}"/>
              </a:ext>
            </a:extLst>
          </p:cNvPr>
          <p:cNvSpPr/>
          <p:nvPr/>
        </p:nvSpPr>
        <p:spPr>
          <a:xfrm>
            <a:off x="11762953" y="9488945"/>
            <a:ext cx="4303295" cy="531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tlCol="0" anchor="ctr"/>
          <a:lstStyle/>
          <a:p>
            <a:pPr algn="l">
              <a:lnSpc>
                <a:spcPts val="2500"/>
              </a:lnSpc>
              <a:spcAft>
                <a:spcPts val="1200"/>
              </a:spcAft>
            </a:pPr>
            <a:r>
              <a:rPr lang="ko-KR" altLang="en-US" sz="16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↑</a:t>
            </a:r>
            <a:r>
              <a:rPr lang="ko-KR" altLang="en-US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 조회기간 내의 주문내역을 조회하는 </a:t>
            </a:r>
            <a:r>
              <a:rPr lang="en-US" altLang="ko-KR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Mapper</a:t>
            </a:r>
            <a:endParaRPr lang="en-US" altLang="ko-KR" sz="1600" b="0" i="0" dirty="0">
              <a:solidFill>
                <a:schemeClr val="tx1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357E5-794B-3DDB-607D-0F5644DFB9A2}"/>
              </a:ext>
            </a:extLst>
          </p:cNvPr>
          <p:cNvSpPr/>
          <p:nvPr/>
        </p:nvSpPr>
        <p:spPr>
          <a:xfrm>
            <a:off x="10561801" y="4991100"/>
            <a:ext cx="6705599" cy="1065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페이지가 완전히 로드된 후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b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조회기간을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＂1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＂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으로 클릭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=&gt;  “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”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버튼 클릭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b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클릭이벤트로 서버에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GET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요청을 보내고 조회된 데이터를 페이지에  렌더링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1D245-F393-5E01-3FC5-2DA420003407}"/>
              </a:ext>
            </a:extLst>
          </p:cNvPr>
          <p:cNvGrpSpPr/>
          <p:nvPr/>
        </p:nvGrpSpPr>
        <p:grpSpPr>
          <a:xfrm>
            <a:off x="10134600" y="6435957"/>
            <a:ext cx="7560000" cy="2947372"/>
            <a:chOff x="10348564" y="6266933"/>
            <a:chExt cx="7560000" cy="2947372"/>
          </a:xfrm>
        </p:grpSpPr>
        <p:pic>
          <p:nvPicPr>
            <p:cNvPr id="40" name="그림 39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74E01F1D-D561-9B00-F6FE-C1C697CB7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4"/>
            <a:stretch/>
          </p:blipFill>
          <p:spPr>
            <a:xfrm>
              <a:off x="10348564" y="6266933"/>
              <a:ext cx="7560000" cy="2947372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0D914EE-104D-E83E-84EB-0DF3C366FD92}"/>
                </a:ext>
              </a:extLst>
            </p:cNvPr>
            <p:cNvSpPr/>
            <p:nvPr/>
          </p:nvSpPr>
          <p:spPr>
            <a:xfrm>
              <a:off x="15316665" y="6341875"/>
              <a:ext cx="251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PaylistMapper.java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411588-EFBC-B4F7-C438-CB30E26037A7}"/>
                </a:ext>
              </a:extLst>
            </p:cNvPr>
            <p:cNvSpPr/>
            <p:nvPr/>
          </p:nvSpPr>
          <p:spPr>
            <a:xfrm>
              <a:off x="10668000" y="7930272"/>
              <a:ext cx="4038600" cy="618280"/>
            </a:xfrm>
            <a:prstGeom prst="rect">
              <a:avLst/>
            </a:prstGeom>
            <a:solidFill>
              <a:srgbClr val="9BBB59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05D66D88-0E28-ABEF-9A5F-2472F4B62204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주문 조회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C01079D-ABBC-1A8E-4B5B-07C43AD688AF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90584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B4031-B543-1246-436E-AE72A5201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D9209E2-503E-3384-9D64-94C980CA2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26913E52-2702-94C4-9311-5DFBA4CAE9C7}"/>
              </a:ext>
            </a:extLst>
          </p:cNvPr>
          <p:cNvSpPr txBox="1"/>
          <p:nvPr/>
        </p:nvSpPr>
        <p:spPr>
          <a:xfrm>
            <a:off x="1699536" y="425728"/>
            <a:ext cx="134642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대시보드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8BEA7704-E395-BDAC-8480-4CCD5921D87C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  <p:pic>
        <p:nvPicPr>
          <p:cNvPr id="4" name="그림 3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A9F5CAF4-45B8-3276-B57A-07A13FC9A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" t="10342" r="5213" b="64152"/>
          <a:stretch/>
        </p:blipFill>
        <p:spPr>
          <a:xfrm>
            <a:off x="843000" y="2412990"/>
            <a:ext cx="7920000" cy="238598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4A5228-61AA-9FF0-4090-CAA247DDB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0392" y="2195141"/>
            <a:ext cx="6266504" cy="286486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9" name="그림 8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C7A5DC4B-44B7-C08D-2A40-B6DC00489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t="39701" r="4741" b="34792"/>
          <a:stretch/>
        </p:blipFill>
        <p:spPr>
          <a:xfrm>
            <a:off x="843000" y="4985551"/>
            <a:ext cx="7920000" cy="238598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96AA084-2906-640B-1628-F1B01BEF1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6" b="74805"/>
          <a:stretch/>
        </p:blipFill>
        <p:spPr>
          <a:xfrm>
            <a:off x="10180393" y="5377271"/>
            <a:ext cx="7193207" cy="1825655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10" name="그림 9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7A28C5A0-0BF1-3A05-D786-073661274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t="69286" r="5079" b="5207"/>
          <a:stretch/>
        </p:blipFill>
        <p:spPr>
          <a:xfrm>
            <a:off x="843000" y="7558112"/>
            <a:ext cx="7920000" cy="238598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3C2C733-2C8F-6C67-7478-B161C75130B2}"/>
              </a:ext>
            </a:extLst>
          </p:cNvPr>
          <p:cNvSpPr/>
          <p:nvPr/>
        </p:nvSpPr>
        <p:spPr>
          <a:xfrm>
            <a:off x="10180392" y="812529"/>
            <a:ext cx="5364408" cy="1065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80550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매일 오전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시에 스케줄러를 통해 전날 데이터를 집계하고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 marL="80550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각각의 일별 집계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DB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테이블에 데이터를 저장한다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80550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↓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Mapper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의 데이터 </a:t>
            </a:r>
            <a:r>
              <a:rPr lang="ko-KR" altLang="en-US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삽입문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A36C181-3A03-766D-34F0-D1F024789D2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763000" y="3627571"/>
            <a:ext cx="1417392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6AF8AAD-6C80-05D1-AC47-C9C0FD332F7F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8763000" y="6178545"/>
            <a:ext cx="1417392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6B584BC-63F0-8416-781E-9EC43B3C28A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8763000" y="8751106"/>
            <a:ext cx="2133600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AACC15E4-2BFF-C203-54CC-67116A8D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484" b="69560"/>
          <a:stretch/>
        </p:blipFill>
        <p:spPr>
          <a:xfrm>
            <a:off x="10180393" y="7520196"/>
            <a:ext cx="7028504" cy="242390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34F17A94-4B71-7D5C-0E98-99CE15F5C3A9}"/>
              </a:ext>
            </a:extLst>
          </p:cNvPr>
          <p:cNvSpPr/>
          <p:nvPr/>
        </p:nvSpPr>
        <p:spPr>
          <a:xfrm>
            <a:off x="843000" y="1685614"/>
            <a:ext cx="7920000" cy="529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6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SpringBoot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로 구축한 </a:t>
            </a:r>
            <a:r>
              <a:rPr lang="ko-KR" altLang="en-US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백엔드에서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데이터를 받아와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React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로 대시보드 페이지 구현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3711C68-E974-EFF4-545B-ABB80FBA6F45}"/>
              </a:ext>
            </a:extLst>
          </p:cNvPr>
          <p:cNvSpPr/>
          <p:nvPr/>
        </p:nvSpPr>
        <p:spPr>
          <a:xfrm>
            <a:off x="6324600" y="2518776"/>
            <a:ext cx="23400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총 매출 그래프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75AA993-7D1F-8804-2BD6-D18B2EEF009F}"/>
              </a:ext>
            </a:extLst>
          </p:cNvPr>
          <p:cNvSpPr/>
          <p:nvPr/>
        </p:nvSpPr>
        <p:spPr>
          <a:xfrm>
            <a:off x="6324600" y="5109576"/>
            <a:ext cx="23400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신규 회원 추이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CCEF207-94C7-9995-6115-B27D090ABC23}"/>
              </a:ext>
            </a:extLst>
          </p:cNvPr>
          <p:cNvSpPr/>
          <p:nvPr/>
        </p:nvSpPr>
        <p:spPr>
          <a:xfrm>
            <a:off x="6324600" y="7700376"/>
            <a:ext cx="23400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인기 상품 순위 차트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FDFBC02-8973-1483-5789-741280821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543300"/>
            <a:ext cx="2341787" cy="1178289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F8363817-38C4-61C7-3B31-57FF8E930A12}"/>
              </a:ext>
            </a:extLst>
          </p:cNvPr>
          <p:cNvSpPr/>
          <p:nvPr/>
        </p:nvSpPr>
        <p:spPr>
          <a:xfrm>
            <a:off x="1406907" y="2423623"/>
            <a:ext cx="726693" cy="26047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1F832FE-7E90-57B4-098F-A44D1672ADBA}"/>
              </a:ext>
            </a:extLst>
          </p:cNvPr>
          <p:cNvCxnSpPr>
            <a:cxnSpLocks/>
            <a:stCxn id="62" idx="2"/>
            <a:endCxn id="60" idx="0"/>
          </p:cNvCxnSpPr>
          <p:nvPr/>
        </p:nvCxnSpPr>
        <p:spPr>
          <a:xfrm flipH="1">
            <a:off x="1551894" y="2684102"/>
            <a:ext cx="218360" cy="85919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45564BE-62FE-28D1-0622-886534F4C872}"/>
              </a:ext>
            </a:extLst>
          </p:cNvPr>
          <p:cNvSpPr/>
          <p:nvPr/>
        </p:nvSpPr>
        <p:spPr>
          <a:xfrm>
            <a:off x="375234" y="4888549"/>
            <a:ext cx="4507977" cy="64067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80550">
              <a:lnSpc>
                <a:spcPts val="26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드롭다운을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통해 주간 또는 월간 그래프 확인 가능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710357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81F4A-EE24-714C-A96B-39F3689F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18BEAA-05BD-8AAD-E890-C812986D2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4A08451C-CC23-2ECF-1A97-A65EEE7AA963}"/>
              </a:ext>
            </a:extLst>
          </p:cNvPr>
          <p:cNvSpPr txBox="1"/>
          <p:nvPr/>
        </p:nvSpPr>
        <p:spPr>
          <a:xfrm>
            <a:off x="1699536" y="425728"/>
            <a:ext cx="654715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-–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대시보드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4346C9-FDD2-4C9D-C4E1-EB2035FF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9" y="2439566"/>
            <a:ext cx="7916740" cy="3194572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38F561-CF8B-0EC9-F070-ABB776DF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9" y="7666802"/>
            <a:ext cx="8479899" cy="1006517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6E1DBD-2D8C-8D69-A870-DB78FA3BE6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144"/>
          <a:stretch/>
        </p:blipFill>
        <p:spPr>
          <a:xfrm>
            <a:off x="9144000" y="1943100"/>
            <a:ext cx="4320000" cy="464830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972792-1C82-837A-3257-6AA0FA3727F3}"/>
              </a:ext>
            </a:extLst>
          </p:cNvPr>
          <p:cNvSpPr/>
          <p:nvPr/>
        </p:nvSpPr>
        <p:spPr>
          <a:xfrm>
            <a:off x="599099" y="8901919"/>
            <a:ext cx="4366466" cy="7943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44550" algn="ctr">
              <a:lnSpc>
                <a:spcPct val="1500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훅을 사용하여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드롭다운의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값이 변경될 때마다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또는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월간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데이터 가져오기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0DECDB-D05E-47B6-76ED-C9B5D19521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05"/>
          <a:stretch/>
        </p:blipFill>
        <p:spPr>
          <a:xfrm>
            <a:off x="13604164" y="4739622"/>
            <a:ext cx="4320000" cy="495669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E5FE61-273F-C516-8ECE-EC981EEB02B2}"/>
              </a:ext>
            </a:extLst>
          </p:cNvPr>
          <p:cNvSpPr/>
          <p:nvPr/>
        </p:nvSpPr>
        <p:spPr>
          <a:xfrm>
            <a:off x="599099" y="1943100"/>
            <a:ext cx="1878249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Redux Slice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1413B2-BE86-D0CC-99D4-AE7C6F035762}"/>
              </a:ext>
            </a:extLst>
          </p:cNvPr>
          <p:cNvSpPr/>
          <p:nvPr/>
        </p:nvSpPr>
        <p:spPr>
          <a:xfrm>
            <a:off x="599099" y="7152607"/>
            <a:ext cx="1878249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React Component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CA55250-2E2D-4A89-1330-7777960C3E19}"/>
              </a:ext>
            </a:extLst>
          </p:cNvPr>
          <p:cNvSpPr/>
          <p:nvPr/>
        </p:nvSpPr>
        <p:spPr>
          <a:xfrm>
            <a:off x="13604164" y="3638102"/>
            <a:ext cx="3476648" cy="920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tlCol="0" anchor="ctr"/>
          <a:lstStyle/>
          <a:p>
            <a:pPr marL="44550"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백엔드로부터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받아온 집계 데이터를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44550" algn="ctr">
              <a:lnSpc>
                <a:spcPct val="1500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React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프론트엔드로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전달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A4CE25-F9AA-A2EC-095B-07B13F3DDD1F}"/>
              </a:ext>
            </a:extLst>
          </p:cNvPr>
          <p:cNvSpPr/>
          <p:nvPr/>
        </p:nvSpPr>
        <p:spPr>
          <a:xfrm>
            <a:off x="599099" y="5836567"/>
            <a:ext cx="4366466" cy="550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tlCol="0" anchor="ctr"/>
          <a:lstStyle/>
          <a:p>
            <a:pPr marL="44550" algn="ctr">
              <a:lnSpc>
                <a:spcPct val="1500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Axios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통해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백엔드로부터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데이터 수신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63253BA-A3D6-BC6E-DE12-D5436D3AF873}"/>
              </a:ext>
            </a:extLst>
          </p:cNvPr>
          <p:cNvCxnSpPr>
            <a:cxnSpLocks/>
          </p:cNvCxnSpPr>
          <p:nvPr/>
        </p:nvCxnSpPr>
        <p:spPr>
          <a:xfrm>
            <a:off x="304800" y="3515784"/>
            <a:ext cx="918411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9DD134-DF6D-D4BB-64F3-3F316B7FD391}"/>
              </a:ext>
            </a:extLst>
          </p:cNvPr>
          <p:cNvSpPr/>
          <p:nvPr/>
        </p:nvSpPr>
        <p:spPr>
          <a:xfrm>
            <a:off x="1207188" y="3354110"/>
            <a:ext cx="3517212" cy="366210"/>
          </a:xfrm>
          <a:prstGeom prst="rect">
            <a:avLst/>
          </a:prstGeom>
          <a:solidFill>
            <a:srgbClr val="4BACC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59320F-4B0C-0BDD-F9BF-4EF8EAADF806}"/>
              </a:ext>
            </a:extLst>
          </p:cNvPr>
          <p:cNvSpPr/>
          <p:nvPr/>
        </p:nvSpPr>
        <p:spPr>
          <a:xfrm>
            <a:off x="4114800" y="7841263"/>
            <a:ext cx="2038583" cy="451055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3428F9-46CE-D002-D042-9296E3503E9E}"/>
              </a:ext>
            </a:extLst>
          </p:cNvPr>
          <p:cNvSpPr/>
          <p:nvPr/>
        </p:nvSpPr>
        <p:spPr>
          <a:xfrm>
            <a:off x="6324600" y="7841263"/>
            <a:ext cx="2590800" cy="451055"/>
          </a:xfrm>
          <a:prstGeom prst="rect">
            <a:avLst/>
          </a:prstGeom>
          <a:solidFill>
            <a:srgbClr val="8064A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72F3B7E-7755-C650-F49A-7DB1B1515E43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134092" y="5930119"/>
            <a:ext cx="3944906" cy="1911144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7A3C26E-19C2-1EE2-CDCA-A917CE9CCA25}"/>
              </a:ext>
            </a:extLst>
          </p:cNvPr>
          <p:cNvCxnSpPr>
            <a:cxnSpLocks/>
            <a:stCxn id="40" idx="3"/>
            <a:endCxn id="22" idx="1"/>
          </p:cNvCxnSpPr>
          <p:nvPr/>
        </p:nvCxnSpPr>
        <p:spPr>
          <a:xfrm flipV="1">
            <a:off x="8915400" y="7217968"/>
            <a:ext cx="4688764" cy="848823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24A56D3-4AEC-6998-529B-6134DCFBFDD5}"/>
              </a:ext>
            </a:extLst>
          </p:cNvPr>
          <p:cNvSpPr/>
          <p:nvPr/>
        </p:nvSpPr>
        <p:spPr>
          <a:xfrm>
            <a:off x="11880890" y="2117047"/>
            <a:ext cx="685800" cy="5364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0A4916-1E19-9726-23F9-E7A153BF7EF0}"/>
              </a:ext>
            </a:extLst>
          </p:cNvPr>
          <p:cNvSpPr/>
          <p:nvPr/>
        </p:nvSpPr>
        <p:spPr>
          <a:xfrm>
            <a:off x="16423200" y="4921472"/>
            <a:ext cx="731238" cy="5454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315BA3-A58D-57DB-5A29-C863E74163DF}"/>
              </a:ext>
            </a:extLst>
          </p:cNvPr>
          <p:cNvSpPr/>
          <p:nvPr/>
        </p:nvSpPr>
        <p:spPr>
          <a:xfrm>
            <a:off x="13604164" y="3151986"/>
            <a:ext cx="1878249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683E45B-D852-B002-B32A-4F413806994D}"/>
              </a:ext>
            </a:extLst>
          </p:cNvPr>
          <p:cNvSpPr/>
          <p:nvPr/>
        </p:nvSpPr>
        <p:spPr>
          <a:xfrm>
            <a:off x="990600" y="7841263"/>
            <a:ext cx="976968" cy="376289"/>
          </a:xfrm>
          <a:prstGeom prst="rect">
            <a:avLst/>
          </a:prstGeom>
          <a:solidFill>
            <a:srgbClr val="4BACC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9195F8E-B167-9F59-33C5-73E192AEAFC7}"/>
              </a:ext>
            </a:extLst>
          </p:cNvPr>
          <p:cNvCxnSpPr>
            <a:cxnSpLocks/>
          </p:cNvCxnSpPr>
          <p:nvPr/>
        </p:nvCxnSpPr>
        <p:spPr>
          <a:xfrm>
            <a:off x="304800" y="3515784"/>
            <a:ext cx="0" cy="4551007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748A4B1-2930-E34B-35A8-153078780174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304800" y="8029408"/>
            <a:ext cx="685800" cy="1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4">
            <a:extLst>
              <a:ext uri="{FF2B5EF4-FFF2-40B4-BE49-F238E27FC236}">
                <a16:creationId xmlns:a16="http://schemas.microsoft.com/office/drawing/2014/main" id="{05551BF7-A4C0-0EDC-E86E-2816A269ADCF}"/>
              </a:ext>
            </a:extLst>
          </p:cNvPr>
          <p:cNvSpPr/>
          <p:nvPr/>
        </p:nvSpPr>
        <p:spPr>
          <a:xfrm>
            <a:off x="8368256" y="666856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예시 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총 매출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BE942DD8-7A77-C354-6D4D-7F6AE3B82F28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313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E81F-6482-46ED-463B-D48A80B5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B4C221-FEC7-9FDF-ACD0-FCA03C816B69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26E759-33F9-35CF-5449-7395120DB2DA}"/>
              </a:ext>
            </a:extLst>
          </p:cNvPr>
          <p:cNvGrpSpPr/>
          <p:nvPr/>
        </p:nvGrpSpPr>
        <p:grpSpPr>
          <a:xfrm>
            <a:off x="6357970" y="3390900"/>
            <a:ext cx="5572061" cy="2414961"/>
            <a:chOff x="6357970" y="3390900"/>
            <a:chExt cx="5572061" cy="2414961"/>
          </a:xfrm>
        </p:grpSpPr>
        <p:sp>
          <p:nvSpPr>
            <p:cNvPr id="2" name="TextBox 2">
              <a:extLst>
                <a:ext uri="{FF2B5EF4-FFF2-40B4-BE49-F238E27FC236}">
                  <a16:creationId xmlns:a16="http://schemas.microsoft.com/office/drawing/2014/main" id="{32C130C3-0E2C-2999-CED9-30149FA36A8A}"/>
                </a:ext>
              </a:extLst>
            </p:cNvPr>
            <p:cNvSpPr txBox="1"/>
            <p:nvPr/>
          </p:nvSpPr>
          <p:spPr>
            <a:xfrm>
              <a:off x="6357970" y="4488193"/>
              <a:ext cx="5572061" cy="1317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프로젝트 개요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D660FD85-AE7E-198E-D341-43D73C5FEAB1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E837F307-1D1B-2EA1-1D02-8F9B57B07418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276877D8-9E9C-8F9E-A730-B9B48EF9D8C0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</a:t>
                </a:r>
                <a:r>
                  <a:rPr lang="en-US" sz="2000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1</a:t>
                </a:r>
                <a:endPara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572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9129-A667-2842-DE9B-044452404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84496C-140B-4AAE-9F08-D29328E7A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9D9F52-D978-643B-9C66-547F01A9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2" y="1762752"/>
            <a:ext cx="7146758" cy="3593747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5F73B1-E08D-6841-A213-658E75DE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2" y="5583837"/>
            <a:ext cx="7146758" cy="361199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8C224E-2793-E096-9B72-AD8CF4114979}"/>
              </a:ext>
            </a:extLst>
          </p:cNvPr>
          <p:cNvSpPr/>
          <p:nvPr/>
        </p:nvSpPr>
        <p:spPr>
          <a:xfrm>
            <a:off x="609600" y="9423174"/>
            <a:ext cx="4174959" cy="520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ctr"/>
          <a:lstStyle/>
          <a:p>
            <a:pPr marL="44550" algn="ctr">
              <a:lnSpc>
                <a:spcPct val="1500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Chart.js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라이브러리를 이용한 그래프 구현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B74F27E5-AD7B-2870-D0C2-03937679C50F}"/>
              </a:ext>
            </a:extLst>
          </p:cNvPr>
          <p:cNvSpPr txBox="1"/>
          <p:nvPr/>
        </p:nvSpPr>
        <p:spPr>
          <a:xfrm>
            <a:off x="1699536" y="425728"/>
            <a:ext cx="666872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-–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대시보드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(3)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0" name="Freeform 26">
            <a:extLst>
              <a:ext uri="{FF2B5EF4-FFF2-40B4-BE49-F238E27FC236}">
                <a16:creationId xmlns:a16="http://schemas.microsoft.com/office/drawing/2014/main" id="{B147B268-0F0F-113F-3598-CE44B8956A74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id="{F3857AE3-8754-EA97-CD57-D34D8F89530C}"/>
              </a:ext>
            </a:extLst>
          </p:cNvPr>
          <p:cNvSpPr/>
          <p:nvPr/>
        </p:nvSpPr>
        <p:spPr>
          <a:xfrm>
            <a:off x="8368256" y="666856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예시 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총 매출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E9EE8D-58DA-4A8E-1C6A-C5FD27EE9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543" y="4152900"/>
            <a:ext cx="7859101" cy="5167937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8E17EB-6A03-CB5C-2B0F-3A72585BFAB4}"/>
              </a:ext>
            </a:extLst>
          </p:cNvPr>
          <p:cNvSpPr/>
          <p:nvPr/>
        </p:nvSpPr>
        <p:spPr>
          <a:xfrm>
            <a:off x="12764497" y="1562100"/>
            <a:ext cx="1878249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React Component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94586E-B425-BA7F-662C-1C53DDA46419}"/>
              </a:ext>
            </a:extLst>
          </p:cNvPr>
          <p:cNvSpPr/>
          <p:nvPr/>
        </p:nvSpPr>
        <p:spPr>
          <a:xfrm>
            <a:off x="9758449" y="3373828"/>
            <a:ext cx="3475595" cy="479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tlCol="0" anchor="ctr"/>
          <a:lstStyle/>
          <a:p>
            <a:pPr marL="44550" algn="ctr">
              <a:lnSpc>
                <a:spcPct val="1500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훅을 사용하여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Redux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상태를 관리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70CC65-5ADE-DD89-6979-4A432CD836A1}"/>
              </a:ext>
            </a:extLst>
          </p:cNvPr>
          <p:cNvSpPr/>
          <p:nvPr/>
        </p:nvSpPr>
        <p:spPr>
          <a:xfrm>
            <a:off x="9753600" y="9423174"/>
            <a:ext cx="7900044" cy="504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marL="44550" algn="ctr">
              <a:lnSpc>
                <a:spcPct val="1500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월간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집계 데이터를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반복문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처리하여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key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value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해당하는 값을 배열에 저장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C1EA99-EC86-C3FB-E720-C91356502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543" y="2324100"/>
            <a:ext cx="5649301" cy="971577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AA46BB-C6E9-BAEC-FD7F-5E993D207764}"/>
              </a:ext>
            </a:extLst>
          </p:cNvPr>
          <p:cNvSpPr/>
          <p:nvPr/>
        </p:nvSpPr>
        <p:spPr>
          <a:xfrm>
            <a:off x="10186410" y="5555836"/>
            <a:ext cx="3047634" cy="62369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A03340-C8CE-B57A-9F0A-30F785FACE45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 flipV="1">
            <a:off x="7756360" y="3559626"/>
            <a:ext cx="2430050" cy="2308056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826AA1-C88B-EF7B-E912-51DC6E4F6DC0}"/>
              </a:ext>
            </a:extLst>
          </p:cNvPr>
          <p:cNvSpPr/>
          <p:nvPr/>
        </p:nvSpPr>
        <p:spPr>
          <a:xfrm>
            <a:off x="10186410" y="6241636"/>
            <a:ext cx="7391034" cy="2286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8FA34D-E67A-1420-D553-AD597F222AE4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7756360" y="7384636"/>
            <a:ext cx="2430050" cy="520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919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5B051-7751-3B3A-53AC-67BA92EF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5C2CC9-5E75-F134-F0E5-D2A80FD5F9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A513B14-2099-2ED6-DF39-82C08F430B0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스케줄러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Freeform 26">
            <a:extLst>
              <a:ext uri="{FF2B5EF4-FFF2-40B4-BE49-F238E27FC236}">
                <a16:creationId xmlns:a16="http://schemas.microsoft.com/office/drawing/2014/main" id="{7456721B-435A-CD98-8CD6-A7AAD25779F4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  <p:pic>
        <p:nvPicPr>
          <p:cNvPr id="13" name="그림 12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97C2F41A-FB21-A2BC-DD11-8906BA773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01" y="4169902"/>
            <a:ext cx="8280000" cy="5706191"/>
          </a:xfrm>
          <a:prstGeom prst="rect">
            <a:avLst/>
          </a:prstGeom>
        </p:spPr>
      </p:pic>
      <p:pic>
        <p:nvPicPr>
          <p:cNvPr id="14" name="그림 1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BD9964A-02C2-B800-67E1-8F2A793D7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1" y="4169902"/>
            <a:ext cx="8280000" cy="469306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D4978B-AF35-487B-9357-3E2FEDE3B475}"/>
              </a:ext>
            </a:extLst>
          </p:cNvPr>
          <p:cNvSpPr/>
          <p:nvPr/>
        </p:nvSpPr>
        <p:spPr>
          <a:xfrm>
            <a:off x="3609279" y="17907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71A4DDF-98F9-4921-5158-F266C40172F3}"/>
              </a:ext>
            </a:extLst>
          </p:cNvPr>
          <p:cNvSpPr/>
          <p:nvPr/>
        </p:nvSpPr>
        <p:spPr>
          <a:xfrm>
            <a:off x="12741929" y="17907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결제 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C203C4-BEEB-4BE1-DDE2-189DC0FFF7B4}"/>
              </a:ext>
            </a:extLst>
          </p:cNvPr>
          <p:cNvSpPr/>
          <p:nvPr/>
        </p:nvSpPr>
        <p:spPr>
          <a:xfrm>
            <a:off x="428651" y="2516100"/>
            <a:ext cx="8280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회원탈퇴 시 세션의 비밀번호와 비밀번호 </a:t>
            </a:r>
            <a:r>
              <a:rPr lang="ko-KR" altLang="en-US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입력값이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일치하면 </a:t>
            </a: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= “Y”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로 값 수정</a:t>
            </a:r>
          </a:p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스케줄러를 이용해 매주 월요일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00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시에 </a:t>
            </a: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이 “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Y”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로 수정된 후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일이 지난 데이터 삭제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2B9A01-3E01-2D82-FAB1-E34EA1F0B0BA}"/>
              </a:ext>
            </a:extLst>
          </p:cNvPr>
          <p:cNvSpPr/>
          <p:nvPr/>
        </p:nvSpPr>
        <p:spPr>
          <a:xfrm>
            <a:off x="9561301" y="2516100"/>
            <a:ext cx="8280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paycheck=“N”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이고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 데이터가 추가된 지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시간이 지난 주문내역 조회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결제완료 하지 않고 페이지를 이동하는 등의 미결제 내역은 스케줄러로 매일 오전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시에 데이터 삭제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575094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5B051-7751-3B3A-53AC-67BA92EF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5C2CC9-5E75-F134-F0E5-D2A80FD5F9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A513B14-2099-2ED6-DF39-82C08F430B08}"/>
              </a:ext>
            </a:extLst>
          </p:cNvPr>
          <p:cNvSpPr txBox="1"/>
          <p:nvPr/>
        </p:nvSpPr>
        <p:spPr>
          <a:xfrm>
            <a:off x="1699536" y="425728"/>
            <a:ext cx="99590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스케줄러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D3EEDB-E9BE-6A9B-D356-4DBC444AE4EE}"/>
              </a:ext>
            </a:extLst>
          </p:cNvPr>
          <p:cNvSpPr/>
          <p:nvPr/>
        </p:nvSpPr>
        <p:spPr>
          <a:xfrm>
            <a:off x="6084000" y="1702689"/>
            <a:ext cx="5400000" cy="11548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marL="80550" algn="ctr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&lt;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관리자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대시보드 기능을 위한 데이터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INSERT &gt;</a:t>
            </a:r>
          </a:p>
          <a:p>
            <a:pPr marL="80550" algn="ctr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매일 오전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시에 스케줄러를 통해 전날 데이터를 집계하고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 marL="80550" algn="ctr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각각의 일별 집계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DB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테이블에 저장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Freeform 26">
            <a:extLst>
              <a:ext uri="{FF2B5EF4-FFF2-40B4-BE49-F238E27FC236}">
                <a16:creationId xmlns:a16="http://schemas.microsoft.com/office/drawing/2014/main" id="{17B101DB-CA37-F611-DCDC-A1B6C4624C03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  <p:pic>
        <p:nvPicPr>
          <p:cNvPr id="28" name="그림 27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39AD15DD-8897-5FA1-8B26-52B490EE7BB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24" y="5267328"/>
            <a:ext cx="5760000" cy="4448171"/>
          </a:xfrm>
          <a:prstGeom prst="rect">
            <a:avLst/>
          </a:prstGeom>
          <a:ln w="28575">
            <a:noFill/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427077-567A-963C-44E4-8D3372D412A5}"/>
              </a:ext>
            </a:extLst>
          </p:cNvPr>
          <p:cNvSpPr/>
          <p:nvPr/>
        </p:nvSpPr>
        <p:spPr>
          <a:xfrm>
            <a:off x="265924" y="4167300"/>
            <a:ext cx="5760000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 algn="ctr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결제테이블에서 결제일이 하루 전인 매출과 날짜를 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 algn="ctr">
              <a:lnSpc>
                <a:spcPts val="26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today_sales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테이블에 저장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F4A16C7-E2E3-3BC5-BE34-4625C6A8C9AD}"/>
              </a:ext>
            </a:extLst>
          </p:cNvPr>
          <p:cNvSpPr/>
          <p:nvPr/>
        </p:nvSpPr>
        <p:spPr>
          <a:xfrm>
            <a:off x="2186552" y="34671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총 매출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그림 30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C0C8CE3-BCF6-1C09-B1AE-867109DE8C4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10" y="5602944"/>
            <a:ext cx="5760000" cy="3776938"/>
          </a:xfrm>
          <a:prstGeom prst="rect">
            <a:avLst/>
          </a:prstGeom>
          <a:ln w="28575"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ABE742-202F-138B-8A84-F360A48C685F}"/>
              </a:ext>
            </a:extLst>
          </p:cNvPr>
          <p:cNvSpPr/>
          <p:nvPr/>
        </p:nvSpPr>
        <p:spPr>
          <a:xfrm>
            <a:off x="6233910" y="4167300"/>
            <a:ext cx="5760000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 algn="ctr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등록 일자가 하루 전인 회원의 수와 날짜를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 algn="ctr">
              <a:lnSpc>
                <a:spcPts val="26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today_member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테이블에 저장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3" name="사각형: 둥근 모서리 4">
            <a:extLst>
              <a:ext uri="{FF2B5EF4-FFF2-40B4-BE49-F238E27FC236}">
                <a16:creationId xmlns:a16="http://schemas.microsoft.com/office/drawing/2014/main" id="{AD34F85F-8B28-66FF-2230-3519D51F7553}"/>
              </a:ext>
            </a:extLst>
          </p:cNvPr>
          <p:cNvSpPr/>
          <p:nvPr/>
        </p:nvSpPr>
        <p:spPr>
          <a:xfrm>
            <a:off x="8154538" y="34671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신규 가입자 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사각형: 둥근 모서리 4">
            <a:extLst>
              <a:ext uri="{FF2B5EF4-FFF2-40B4-BE49-F238E27FC236}">
                <a16:creationId xmlns:a16="http://schemas.microsoft.com/office/drawing/2014/main" id="{833FE5C7-7410-0A6B-C4E5-BA67613A1268}"/>
              </a:ext>
            </a:extLst>
          </p:cNvPr>
          <p:cNvSpPr/>
          <p:nvPr/>
        </p:nvSpPr>
        <p:spPr>
          <a:xfrm>
            <a:off x="14181928" y="34671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판매량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978E39-FA78-770A-A579-57B163D90E48}"/>
              </a:ext>
            </a:extLst>
          </p:cNvPr>
          <p:cNvSpPr/>
          <p:nvPr/>
        </p:nvSpPr>
        <p:spPr>
          <a:xfrm>
            <a:off x="12261300" y="4167300"/>
            <a:ext cx="5760000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 algn="ctr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 테이블에서 결제일이 하루 전인 상품이름과 날짜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수량을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 algn="ctr">
              <a:lnSpc>
                <a:spcPts val="26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today_bestproduct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테이블에 저장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6" name="그림 3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6E35AC0-4878-36DC-4745-7D869C8F8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524" y="5602944"/>
            <a:ext cx="5761553" cy="37769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97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9129-A667-2842-DE9B-044452404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84496C-140B-4AAE-9F08-D29328E7A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6AEC09EE-6937-9C5B-D548-B47A36EFFF4C}"/>
              </a:ext>
            </a:extLst>
          </p:cNvPr>
          <p:cNvSpPr txBox="1"/>
          <p:nvPr/>
        </p:nvSpPr>
        <p:spPr>
          <a:xfrm>
            <a:off x="1699536" y="425728"/>
            <a:ext cx="139976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기능설명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전역 에러 처리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CA7AB420-B1B3-A6FF-273E-C63F1E038A2A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4-2</a:t>
            </a:r>
            <a:endParaRPr lang="ko-KR" altLang="en-US" sz="2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70" y="2403763"/>
            <a:ext cx="8611598" cy="6096000"/>
          </a:xfrm>
          <a:prstGeom prst="rect">
            <a:avLst/>
          </a:prstGeom>
          <a:ln w="28575">
            <a:solidFill>
              <a:schemeClr val="accent3"/>
            </a:solidFill>
          </a:ln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60EE09-8810-A10F-2520-FF3ECEC2FC64}"/>
              </a:ext>
            </a:extLst>
          </p:cNvPr>
          <p:cNvSpPr/>
          <p:nvPr/>
        </p:nvSpPr>
        <p:spPr>
          <a:xfrm>
            <a:off x="10281827" y="5230857"/>
            <a:ext cx="3581400" cy="236220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FE86B4-B254-10F9-AB3F-48447ABA5001}"/>
              </a:ext>
            </a:extLst>
          </p:cNvPr>
          <p:cNvSpPr/>
          <p:nvPr/>
        </p:nvSpPr>
        <p:spPr>
          <a:xfrm>
            <a:off x="14782801" y="1943100"/>
            <a:ext cx="3044868" cy="37784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CustomErrorController.java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8DEF95-C9CA-9313-D16D-658166C45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" r="-1"/>
          <a:stretch/>
        </p:blipFill>
        <p:spPr>
          <a:xfrm>
            <a:off x="457199" y="2403763"/>
            <a:ext cx="8059299" cy="6103693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/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ED282B7-748F-BD29-B03E-64629959E10F}"/>
              </a:ext>
            </a:extLst>
          </p:cNvPr>
          <p:cNvCxnSpPr>
            <a:cxnSpLocks/>
            <a:stCxn id="23" idx="1"/>
            <a:endCxn id="3" idx="3"/>
          </p:cNvCxnSpPr>
          <p:nvPr/>
        </p:nvCxnSpPr>
        <p:spPr>
          <a:xfrm flipH="1" flipV="1">
            <a:off x="8516498" y="5455610"/>
            <a:ext cx="1765329" cy="95634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A9D606-CFBB-FE0C-60B0-0AEDE8F78A7B}"/>
              </a:ext>
            </a:extLst>
          </p:cNvPr>
          <p:cNvSpPr/>
          <p:nvPr/>
        </p:nvSpPr>
        <p:spPr>
          <a:xfrm>
            <a:off x="10513013" y="8648700"/>
            <a:ext cx="60198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0" rtlCol="0" anchor="ctr"/>
          <a:lstStyle/>
          <a:p>
            <a:pPr marL="44550">
              <a:lnSpc>
                <a:spcPct val="150000"/>
              </a:lnSpc>
            </a:pP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SpringBoot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전반에서 발생하는 에러 일관되게 처리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44550">
              <a:lnSpc>
                <a:spcPct val="1500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 코드가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404, 500, 400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일 경우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error_404.html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페이지로 연결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881389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AFC83-6D14-F28A-180F-B06416516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C94BDD-633B-C56C-2980-05678601E1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0F77553-7FFB-091A-87A6-FEF6C1A216A4}"/>
              </a:ext>
            </a:extLst>
          </p:cNvPr>
          <p:cNvSpPr txBox="1"/>
          <p:nvPr/>
        </p:nvSpPr>
        <p:spPr>
          <a:xfrm>
            <a:off x="1699536" y="425728"/>
            <a:ext cx="116354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Restful API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명세서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E4E3C037-B073-3EFC-BEE5-FBA76ACCAEB7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4-3</a:t>
            </a:r>
            <a:endParaRPr lang="ko-KR" altLang="en-US" sz="2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4EDC53-C7BB-23B6-3DC4-CFF5E8CD1E71}"/>
              </a:ext>
            </a:extLst>
          </p:cNvPr>
          <p:cNvSpPr/>
          <p:nvPr/>
        </p:nvSpPr>
        <p:spPr>
          <a:xfrm>
            <a:off x="6487200" y="1818774"/>
            <a:ext cx="5400000" cy="635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Swagger-UI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통해 개발한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목록 확인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8AE3614-C01C-1932-37FF-6090D9338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700" y="1485900"/>
            <a:ext cx="5400000" cy="831838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60C45E9-CCA1-1CF7-6337-E0336D71E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01"/>
          <a:stretch/>
        </p:blipFill>
        <p:spPr>
          <a:xfrm>
            <a:off x="462300" y="4449052"/>
            <a:ext cx="5400000" cy="535523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655E0EC-9F23-8C35-E649-DDB544BDE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0" y="2878412"/>
            <a:ext cx="5400000" cy="692587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EFCE7D-8AAB-E929-132C-F01DA5AC306D}"/>
              </a:ext>
            </a:extLst>
          </p:cNvPr>
          <p:cNvGrpSpPr/>
          <p:nvPr/>
        </p:nvGrpSpPr>
        <p:grpSpPr>
          <a:xfrm>
            <a:off x="462300" y="1818774"/>
            <a:ext cx="5486400" cy="2077223"/>
            <a:chOff x="252549" y="1780674"/>
            <a:chExt cx="5695406" cy="20772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1178F-7730-B850-988E-A93836E3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7317"/>
            <a:stretch/>
          </p:blipFill>
          <p:spPr>
            <a:xfrm>
              <a:off x="363600" y="1866900"/>
              <a:ext cx="5475344" cy="132547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741BE5B-EC80-511E-D8FA-02DB4A731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408" t="9272" r="35641" b="9814"/>
            <a:stretch/>
          </p:blipFill>
          <p:spPr>
            <a:xfrm>
              <a:off x="363599" y="3238500"/>
              <a:ext cx="5498701" cy="5352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BAE2DED-606E-1419-9E72-B869DE299AE6}"/>
                </a:ext>
              </a:extLst>
            </p:cNvPr>
            <p:cNvSpPr/>
            <p:nvPr/>
          </p:nvSpPr>
          <p:spPr>
            <a:xfrm>
              <a:off x="252549" y="1780674"/>
              <a:ext cx="5695406" cy="207722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778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F2179-AC2D-18FC-C8A1-BBA6553F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FE4FB705-FB07-FBD5-2A7F-1FE50B14E0D7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3" name="Group 25">
            <a:extLst>
              <a:ext uri="{FF2B5EF4-FFF2-40B4-BE49-F238E27FC236}">
                <a16:creationId xmlns:a16="http://schemas.microsoft.com/office/drawing/2014/main" id="{BF837ECA-492B-C8E0-A6F6-86D26CD50D65}"/>
              </a:ext>
            </a:extLst>
          </p:cNvPr>
          <p:cNvGrpSpPr/>
          <p:nvPr/>
        </p:nvGrpSpPr>
        <p:grpSpPr>
          <a:xfrm>
            <a:off x="762000" y="524515"/>
            <a:ext cx="467701" cy="580385"/>
            <a:chOff x="0" y="-76200"/>
            <a:chExt cx="286166" cy="355112"/>
          </a:xfrm>
        </p:grpSpPr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DAEF2039-4E68-C1DC-C739-71B667FB93C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55AB4DC7-02B0-64DE-50BF-2B02B4BE21B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88714" y="3882525"/>
            <a:ext cx="12710573" cy="307575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9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788714" y="1583554"/>
            <a:ext cx="12710573" cy="239347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99"/>
              </a:lnSpc>
            </a:pPr>
            <a:endParaRPr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5C0928-A149-7A60-84C3-9EE12E86E1CA}"/>
              </a:ext>
            </a:extLst>
          </p:cNvPr>
          <p:cNvGrpSpPr/>
          <p:nvPr/>
        </p:nvGrpSpPr>
        <p:grpSpPr>
          <a:xfrm>
            <a:off x="2788713" y="7048500"/>
            <a:ext cx="12710573" cy="2520000"/>
            <a:chOff x="2788713" y="7119300"/>
            <a:chExt cx="12710573" cy="2520000"/>
          </a:xfrm>
        </p:grpSpPr>
        <p:grpSp>
          <p:nvGrpSpPr>
            <p:cNvPr id="31" name="Group 2">
              <a:extLst>
                <a:ext uri="{FF2B5EF4-FFF2-40B4-BE49-F238E27FC236}">
                  <a16:creationId xmlns:a16="http://schemas.microsoft.com/office/drawing/2014/main" id="{3E95524C-3802-AA8E-72ED-47950A9E6D5E}"/>
                </a:ext>
              </a:extLst>
            </p:cNvPr>
            <p:cNvGrpSpPr/>
            <p:nvPr/>
          </p:nvGrpSpPr>
          <p:grpSpPr>
            <a:xfrm>
              <a:off x="2788713" y="7119300"/>
              <a:ext cx="12710573" cy="2520000"/>
              <a:chOff x="0" y="0"/>
              <a:chExt cx="2922284" cy="402130"/>
            </a:xfrm>
          </p:grpSpPr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616D60A8-3ECB-D41F-71EB-50F9F673EC02}"/>
                  </a:ext>
                </a:extLst>
              </p:cNvPr>
              <p:cNvSpPr/>
              <p:nvPr/>
            </p:nvSpPr>
            <p:spPr>
              <a:xfrm>
                <a:off x="0" y="0"/>
                <a:ext cx="2922284" cy="402130"/>
              </a:xfrm>
              <a:custGeom>
                <a:avLst/>
                <a:gdLst/>
                <a:ahLst/>
                <a:cxnLst/>
                <a:rect l="l" t="t" r="r" b="b"/>
                <a:pathLst>
                  <a:path w="2922284" h="402130">
                    <a:moveTo>
                      <a:pt x="27910" y="0"/>
                    </a:moveTo>
                    <a:lnTo>
                      <a:pt x="2894374" y="0"/>
                    </a:lnTo>
                    <a:cubicBezTo>
                      <a:pt x="2901776" y="0"/>
                      <a:pt x="2908875" y="2941"/>
                      <a:pt x="2914109" y="8175"/>
                    </a:cubicBezTo>
                    <a:cubicBezTo>
                      <a:pt x="2919344" y="13409"/>
                      <a:pt x="2922284" y="20508"/>
                      <a:pt x="2922284" y="27910"/>
                    </a:cubicBezTo>
                    <a:lnTo>
                      <a:pt x="2922284" y="374220"/>
                    </a:lnTo>
                    <a:cubicBezTo>
                      <a:pt x="2922284" y="389634"/>
                      <a:pt x="2909788" y="402130"/>
                      <a:pt x="2894374" y="402130"/>
                    </a:cubicBezTo>
                    <a:lnTo>
                      <a:pt x="27910" y="402130"/>
                    </a:lnTo>
                    <a:cubicBezTo>
                      <a:pt x="12496" y="402130"/>
                      <a:pt x="0" y="389634"/>
                      <a:pt x="0" y="374220"/>
                    </a:cubicBezTo>
                    <a:lnTo>
                      <a:pt x="0" y="27910"/>
                    </a:lnTo>
                    <a:cubicBezTo>
                      <a:pt x="0" y="12496"/>
                      <a:pt x="12496" y="0"/>
                      <a:pt x="279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" name="TextBox 4">
                <a:extLst>
                  <a:ext uri="{FF2B5EF4-FFF2-40B4-BE49-F238E27FC236}">
                    <a16:creationId xmlns:a16="http://schemas.microsoft.com/office/drawing/2014/main" id="{A2FE9F65-7757-C882-6B2E-8FA63C8BBD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922284" cy="4402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EAC192A1-551A-EEB4-ACA4-0FA963444165}"/>
                </a:ext>
              </a:extLst>
            </p:cNvPr>
            <p:cNvSpPr txBox="1"/>
            <p:nvPr/>
          </p:nvSpPr>
          <p:spPr>
            <a:xfrm>
              <a:off x="4572000" y="7429136"/>
              <a:ext cx="10219871" cy="1900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이전에는 지금까지 배운 프로그래밍 언어 수준으로 과연 무엇을 할 수 있을까 막막했는데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Spring MVC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프로세스를 이해하게 되면서 프로그램의 구조와 흐름을 파악할 수 있게 되었습니다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프로젝트를 경험해보니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처음에는 복잡하게만 느껴졌던 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MVC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로직이 여러 작업을 효과적으로 관리해 줄 수 있다는 것을 알게 되었고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분리된 로직이 코드 간의  독립성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4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결합성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용이성을 얼마나 잘 높여주는지 확실히 느낄 수 있었습니다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또한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결제 프로세스를 설계하면서 제가 생각한 </a:t>
              </a:r>
              <a:r>
                <a:rPr lang="ko-KR" altLang="en-US" sz="14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로직대로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ko-KR" altLang="en-US" sz="14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맵퍼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서비스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컨트롤러를 한 단계 한 단계 구현해 나갈 때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프로그래밍에 매력을 느낄 수 있었습니다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쇼핑몰 페이지의 기능을 구현해 보고 나니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이제 다른 사이트도 만들어보고 싶다는 생각이 들었고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자신감과 성취감을 얻을 수 있는 유익한 시간이었습니다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더 공부하여 코드를 효율적으로 만들 수 있는 개발자가 되고 싶습니다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endParaRPr lang="en-US" sz="14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F9E54A-A853-D479-D18D-6FEA9ABFD297}"/>
                </a:ext>
              </a:extLst>
            </p:cNvPr>
            <p:cNvSpPr txBox="1"/>
            <p:nvPr/>
          </p:nvSpPr>
          <p:spPr>
            <a:xfrm>
              <a:off x="3048000" y="8102301"/>
              <a:ext cx="12969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latin typeface="TDTD한강고딕" panose="020B0600000101010101" charset="-127"/>
                  <a:ea typeface="TDTD한강고딕" panose="020B0600000101010101" charset="-127"/>
                </a:rPr>
                <a:t>승현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D81B5D-DBDC-44AE-5C43-D8D9789D12E7}"/>
              </a:ext>
            </a:extLst>
          </p:cNvPr>
          <p:cNvGrpSpPr/>
          <p:nvPr/>
        </p:nvGrpSpPr>
        <p:grpSpPr>
          <a:xfrm>
            <a:off x="2788713" y="1820315"/>
            <a:ext cx="12710573" cy="2340000"/>
            <a:chOff x="2788714" y="1790698"/>
            <a:chExt cx="12710573" cy="2340000"/>
          </a:xfrm>
        </p:grpSpPr>
        <p:sp>
          <p:nvSpPr>
            <p:cNvPr id="6" name="Freeform 6"/>
            <p:cNvSpPr/>
            <p:nvPr/>
          </p:nvSpPr>
          <p:spPr>
            <a:xfrm>
              <a:off x="2788714" y="1790698"/>
              <a:ext cx="12710573" cy="234000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24DBF0-AEFE-07B8-57AC-6DA778379158}"/>
                </a:ext>
              </a:extLst>
            </p:cNvPr>
            <p:cNvSpPr txBox="1"/>
            <p:nvPr/>
          </p:nvSpPr>
          <p:spPr>
            <a:xfrm>
              <a:off x="3048000" y="2683699"/>
              <a:ext cx="12969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latin typeface="TDTD한강고딕" panose="020B0600000101010101" charset="-127"/>
                  <a:ea typeface="TDTD한강고딕" panose="020B0600000101010101" charset="-127"/>
                </a:rPr>
                <a:t>재한</a:t>
              </a:r>
            </a:p>
          </p:txBody>
        </p:sp>
        <p:sp>
          <p:nvSpPr>
            <p:cNvPr id="16" name="TextBox 34">
              <a:extLst>
                <a:ext uri="{FF2B5EF4-FFF2-40B4-BE49-F238E27FC236}">
                  <a16:creationId xmlns:a16="http://schemas.microsoft.com/office/drawing/2014/main" id="{0283329F-57F6-772E-88D5-180C52331BBE}"/>
                </a:ext>
              </a:extLst>
            </p:cNvPr>
            <p:cNvSpPr txBox="1"/>
            <p:nvPr/>
          </p:nvSpPr>
          <p:spPr>
            <a:xfrm>
              <a:off x="4572000" y="2172117"/>
              <a:ext cx="9901221" cy="15771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데이터베이스에서 데이터를 불러와 페이지를 구현하는 게 생각보다 많이 힘들었습니다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구현 과정에서 처음 구상과 다르게 많은 수정이 있었습니다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endParaRPr lang="en-US" altLang="ko-KR" sz="14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이 과정에서 기획 단계의 중요성을 다시 한번 </a:t>
              </a:r>
              <a:r>
                <a:rPr lang="ko-KR" altLang="en-US" sz="14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깨달았습니다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endParaRPr lang="ko-KR" altLang="en-US" sz="14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팀원과 함께 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Git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을 사용하면서 다른 사람의 코드를 이해하고 제 코드와 연결 시키기 위해 많은 의사소통이 필요했던 것 같습니다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r>
                <a: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팀워크와 전체적인 흐름을 배울 수 있는 유익하고 값진 시간이었습니다</a:t>
              </a:r>
              <a:r>
                <a:rPr lang="en-US" altLang="ko-KR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B751C6-88BF-4666-FB8F-95F5139D91D3}"/>
              </a:ext>
            </a:extLst>
          </p:cNvPr>
          <p:cNvGrpSpPr/>
          <p:nvPr/>
        </p:nvGrpSpPr>
        <p:grpSpPr>
          <a:xfrm>
            <a:off x="2788713" y="4434408"/>
            <a:ext cx="12710573" cy="2340000"/>
            <a:chOff x="2788714" y="4148718"/>
            <a:chExt cx="12710573" cy="2340000"/>
          </a:xfrm>
        </p:grpSpPr>
        <p:sp>
          <p:nvSpPr>
            <p:cNvPr id="3" name="Freeform 3"/>
            <p:cNvSpPr/>
            <p:nvPr/>
          </p:nvSpPr>
          <p:spPr>
            <a:xfrm>
              <a:off x="2788714" y="4148718"/>
              <a:ext cx="12710573" cy="234000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37D2A-DD2A-E9F2-FAC8-CA67955F780C}"/>
                </a:ext>
              </a:extLst>
            </p:cNvPr>
            <p:cNvSpPr txBox="1"/>
            <p:nvPr/>
          </p:nvSpPr>
          <p:spPr>
            <a:xfrm>
              <a:off x="3048000" y="5009891"/>
              <a:ext cx="1296984" cy="6176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latin typeface="TDTD한강고딕" panose="020B0600000101010101" charset="-127"/>
                  <a:ea typeface="TDTD한강고딕" panose="020B0600000101010101" charset="-127"/>
                </a:rPr>
                <a:t>진수</a:t>
              </a: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BA1AB860-903A-084F-B74E-75184DE850DE}"/>
                </a:ext>
              </a:extLst>
            </p:cNvPr>
            <p:cNvSpPr txBox="1"/>
            <p:nvPr/>
          </p:nvSpPr>
          <p:spPr>
            <a:xfrm>
              <a:off x="4572000" y="4558285"/>
              <a:ext cx="10219871" cy="1520866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lvl="0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처음으로 기획</a:t>
              </a:r>
              <a:r>
                <a:rPr lang="en-US" altLang="ko-KR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설계를 거쳐 실제로 웹사이트를 구현하고 이 과정을 문서화 하는 프로세스를 경험해보고자 했습니다</a:t>
              </a:r>
              <a:r>
                <a:rPr lang="en-US" altLang="ko-KR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  <a:r>
                <a:rPr lang="ko-KR" altLang="en-US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역할과 작업 기간을 나누었더니 책임감이 생겼고</a:t>
              </a:r>
              <a:r>
                <a:rPr lang="en-US" altLang="ko-KR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작업  과정을 기술함으로써 현재 진행 상태를 파악하고 이슈가 발생했을 때 문제점을 찾아내는데 큰 도움이 되었습니다</a:t>
              </a:r>
              <a:r>
                <a:rPr lang="en-US" altLang="ko-KR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  <a:r>
                <a:rPr lang="ko-KR" altLang="en-US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프로젝트를 진행하면서 스프링의 구조가 점차 이해되었고</a:t>
              </a:r>
              <a:r>
                <a:rPr lang="en-US" altLang="ko-KR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코드 한 줄 한 줄의 의미를 되새길 수 있어 많은 공부가 되었습니다</a:t>
              </a:r>
              <a:r>
                <a:rPr lang="en-US" altLang="ko-KR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 HTML, CSS, </a:t>
              </a:r>
              <a:r>
                <a:rPr lang="en-US" altLang="ko-KR" sz="135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Javascript</a:t>
              </a:r>
              <a:r>
                <a:rPr lang="en-US" altLang="ko-KR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Spring, Database, React </a:t>
              </a:r>
              <a:r>
                <a:rPr lang="ko-KR" altLang="en-US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등 서로 독립적인 주제가 통합되는 과정에서 성취감을 느끼며 더욱 흥미를 느낄 수 있었습니다</a:t>
              </a:r>
              <a:r>
                <a:rPr lang="en-US" altLang="ko-KR" sz="135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7" y="4519563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9D4C0-B571-D2D7-8657-698D3E0AF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41D1B3-7BD4-1BF5-8D03-C3BF2810C2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E196B21A-E4BE-D068-C1E1-6E62C77A8EEF}"/>
              </a:ext>
            </a:extLst>
          </p:cNvPr>
          <p:cNvSpPr txBox="1"/>
          <p:nvPr/>
        </p:nvSpPr>
        <p:spPr>
          <a:xfrm>
            <a:off x="1699536" y="425728"/>
            <a:ext cx="69872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개발환경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92A660C6-D5AB-BD14-2787-15F96335C67B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1-1</a:t>
            </a:r>
            <a:endParaRPr lang="ko-KR" altLang="en-US" sz="2800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80849897"/>
              </p:ext>
            </p:extLst>
          </p:nvPr>
        </p:nvGraphicFramePr>
        <p:xfrm>
          <a:off x="1790700" y="1943100"/>
          <a:ext cx="14820900" cy="756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953692" y="2552700"/>
            <a:ext cx="1197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Front-end</a:t>
            </a:r>
            <a:endParaRPr lang="ko-KR" altLang="en-US" sz="1400" dirty="0">
              <a:solidFill>
                <a:schemeClr val="bg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0348" y="4562635"/>
            <a:ext cx="115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DTD한강고딕" panose="020B0600000101010101" charset="-127"/>
                <a:ea typeface="TDTD한강고딕" panose="020B0600000101010101" charset="-127"/>
              </a:rPr>
              <a:t>Back-end</a:t>
            </a:r>
            <a:endParaRPr lang="ko-KR" altLang="en-US" sz="1400" dirty="0"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9446" y="6581935"/>
            <a:ext cx="60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Tool</a:t>
            </a:r>
            <a:endParaRPr lang="ko-KR" altLang="en-US" sz="1400" dirty="0">
              <a:solidFill>
                <a:schemeClr val="bg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4592" y="8572500"/>
            <a:ext cx="1498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DTD한강고딕" panose="020B0600000101010101" charset="-127"/>
                <a:ea typeface="TDTD한강고딕" panose="020B0600000101010101" charset="-127"/>
              </a:rPr>
              <a:t>Management</a:t>
            </a:r>
            <a:endParaRPr lang="ko-KR" altLang="en-US" sz="1400" dirty="0"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B8CF3B-2AC0-D9E3-F355-F670FFFE4F67}"/>
              </a:ext>
            </a:extLst>
          </p:cNvPr>
          <p:cNvGrpSpPr/>
          <p:nvPr/>
        </p:nvGrpSpPr>
        <p:grpSpPr>
          <a:xfrm>
            <a:off x="5629549" y="2123755"/>
            <a:ext cx="923651" cy="1251521"/>
            <a:chOff x="6620149" y="2123755"/>
            <a:chExt cx="923651" cy="125152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20039" y="2123755"/>
              <a:ext cx="525504" cy="78455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620149" y="300594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HTML5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F848C72-E1A5-7057-E68A-E2719682D060}"/>
              </a:ext>
            </a:extLst>
          </p:cNvPr>
          <p:cNvGrpSpPr/>
          <p:nvPr/>
        </p:nvGrpSpPr>
        <p:grpSpPr>
          <a:xfrm>
            <a:off x="7794333" y="2123755"/>
            <a:ext cx="1577676" cy="1274461"/>
            <a:chOff x="8547122" y="2123755"/>
            <a:chExt cx="1577676" cy="127446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82363" y="2123755"/>
              <a:ext cx="769753" cy="86597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547122" y="3028884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HTML5, SCSS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C34716F-D277-0DD6-F47F-4E68C4D9E1F8}"/>
              </a:ext>
            </a:extLst>
          </p:cNvPr>
          <p:cNvGrpSpPr/>
          <p:nvPr/>
        </p:nvGrpSpPr>
        <p:grpSpPr>
          <a:xfrm>
            <a:off x="10591800" y="2123755"/>
            <a:ext cx="1177182" cy="1246198"/>
            <a:chOff x="10761986" y="2123755"/>
            <a:chExt cx="1177182" cy="124619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07677" y="2123755"/>
              <a:ext cx="769753" cy="79195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0761986" y="3000621"/>
              <a:ext cx="11771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Javascript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3173BF7-0338-470D-BF25-24EABE9DA1C6}"/>
              </a:ext>
            </a:extLst>
          </p:cNvPr>
          <p:cNvGrpSpPr/>
          <p:nvPr/>
        </p:nvGrpSpPr>
        <p:grpSpPr>
          <a:xfrm>
            <a:off x="4697614" y="4053740"/>
            <a:ext cx="1322186" cy="1306692"/>
            <a:chOff x="5486400" y="4053740"/>
            <a:chExt cx="1322186" cy="13066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400" y="4053740"/>
              <a:ext cx="1322186" cy="93127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804675" y="4991100"/>
              <a:ext cx="685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JAVA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F42DA5B-ED19-4832-60F1-D34DB3C813CE}"/>
              </a:ext>
            </a:extLst>
          </p:cNvPr>
          <p:cNvGrpSpPr/>
          <p:nvPr/>
        </p:nvGrpSpPr>
        <p:grpSpPr>
          <a:xfrm>
            <a:off x="6215869" y="4152168"/>
            <a:ext cx="2089931" cy="1208264"/>
            <a:chOff x="7355731" y="4152168"/>
            <a:chExt cx="2089931" cy="1208264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48505" y="4152168"/>
              <a:ext cx="1504383" cy="73442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355731" y="4991100"/>
              <a:ext cx="2089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Spring Framework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DF8AD5D-FB3C-2594-CD07-2E85D44EE5CF}"/>
              </a:ext>
            </a:extLst>
          </p:cNvPr>
          <p:cNvGrpSpPr/>
          <p:nvPr/>
        </p:nvGrpSpPr>
        <p:grpSpPr>
          <a:xfrm>
            <a:off x="8458200" y="4084888"/>
            <a:ext cx="1530446" cy="1275544"/>
            <a:chOff x="9650091" y="4084888"/>
            <a:chExt cx="1530446" cy="1275544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50091" y="4084888"/>
              <a:ext cx="1530446" cy="86898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953489" y="4991100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MySQL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25F1B99-9947-30D0-D7EB-D4E41060C6A3}"/>
              </a:ext>
            </a:extLst>
          </p:cNvPr>
          <p:cNvGrpSpPr/>
          <p:nvPr/>
        </p:nvGrpSpPr>
        <p:grpSpPr>
          <a:xfrm>
            <a:off x="12115800" y="4009000"/>
            <a:ext cx="1152000" cy="1351432"/>
            <a:chOff x="13055706" y="4009000"/>
            <a:chExt cx="1152000" cy="1351432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055706" y="4009000"/>
              <a:ext cx="1152000" cy="102075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092491" y="4991100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MyBatis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4BEA07E-365E-6737-CED1-11F14C8AEFBF}"/>
              </a:ext>
            </a:extLst>
          </p:cNvPr>
          <p:cNvGrpSpPr/>
          <p:nvPr/>
        </p:nvGrpSpPr>
        <p:grpSpPr>
          <a:xfrm>
            <a:off x="8245780" y="8122013"/>
            <a:ext cx="1796440" cy="1136287"/>
            <a:chOff x="6000750" y="8122013"/>
            <a:chExt cx="1796440" cy="113628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00750" y="8122013"/>
              <a:ext cx="1796440" cy="91123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503106" y="8888968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GitHub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CA8C706-10FA-EEC6-5278-CFD4FEE59FD5}"/>
              </a:ext>
            </a:extLst>
          </p:cNvPr>
          <p:cNvGrpSpPr/>
          <p:nvPr/>
        </p:nvGrpSpPr>
        <p:grpSpPr>
          <a:xfrm>
            <a:off x="5486400" y="6258654"/>
            <a:ext cx="2169184" cy="1094646"/>
            <a:chOff x="5888966" y="6266328"/>
            <a:chExt cx="2169184" cy="109464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57950" y="6266328"/>
              <a:ext cx="850938" cy="67197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888966" y="6991642"/>
              <a:ext cx="2169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Visual Studio Code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A78A97E-ADC8-8CFE-7425-EED4199D4806}"/>
              </a:ext>
            </a:extLst>
          </p:cNvPr>
          <p:cNvGrpSpPr/>
          <p:nvPr/>
        </p:nvGrpSpPr>
        <p:grpSpPr>
          <a:xfrm>
            <a:off x="8380675" y="6256197"/>
            <a:ext cx="2192075" cy="1097103"/>
            <a:chOff x="8132205" y="6263871"/>
            <a:chExt cx="2192075" cy="1097103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893893" y="6263871"/>
              <a:ext cx="612057" cy="6120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8" name="TextBox 37"/>
            <p:cNvSpPr txBox="1"/>
            <p:nvPr/>
          </p:nvSpPr>
          <p:spPr>
            <a:xfrm>
              <a:off x="8132205" y="6991642"/>
              <a:ext cx="2192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MySQL Workbench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9F15CD6-215C-46A8-2119-7E75AF41AF95}"/>
              </a:ext>
            </a:extLst>
          </p:cNvPr>
          <p:cNvGrpSpPr/>
          <p:nvPr/>
        </p:nvGrpSpPr>
        <p:grpSpPr>
          <a:xfrm>
            <a:off x="12042544" y="6178319"/>
            <a:ext cx="1140056" cy="1174981"/>
            <a:chOff x="10515691" y="6185993"/>
            <a:chExt cx="1140056" cy="117498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648950" y="6185993"/>
              <a:ext cx="807533" cy="791883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0515691" y="6991642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+mj-ea"/>
                  <a:ea typeface="+mj-ea"/>
                </a:rPr>
                <a:t>HeidiSQL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237F79A-D606-76E2-C91A-F72708B063B0}"/>
              </a:ext>
            </a:extLst>
          </p:cNvPr>
          <p:cNvGrpSpPr/>
          <p:nvPr/>
        </p:nvGrpSpPr>
        <p:grpSpPr>
          <a:xfrm>
            <a:off x="13031457" y="2172957"/>
            <a:ext cx="836943" cy="1196996"/>
            <a:chOff x="12916576" y="2172957"/>
            <a:chExt cx="836943" cy="1196996"/>
          </a:xfrm>
        </p:grpSpPr>
        <p:pic>
          <p:nvPicPr>
            <p:cNvPr id="1026" name="Picture 2" descr="react] 리액트가 무엇일까(컴포넌트,게임엔진,npm,웹팩)">
              <a:extLst>
                <a:ext uri="{FF2B5EF4-FFF2-40B4-BE49-F238E27FC236}">
                  <a16:creationId xmlns:a16="http://schemas.microsoft.com/office/drawing/2014/main" id="{9921E63B-E918-7A3F-5CE0-29FFDC62B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6576" y="2172957"/>
              <a:ext cx="836943" cy="83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F0BA8-D4DF-451E-A12E-F81C614B2869}"/>
                </a:ext>
              </a:extLst>
            </p:cNvPr>
            <p:cNvSpPr txBox="1"/>
            <p:nvPr/>
          </p:nvSpPr>
          <p:spPr>
            <a:xfrm>
              <a:off x="12959271" y="3000621"/>
              <a:ext cx="751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React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4E2D5DB-BB3F-304B-FAD9-9504F5500F1E}"/>
              </a:ext>
            </a:extLst>
          </p:cNvPr>
          <p:cNvGrpSpPr/>
          <p:nvPr/>
        </p:nvGrpSpPr>
        <p:grpSpPr>
          <a:xfrm>
            <a:off x="10287000" y="4134196"/>
            <a:ext cx="1302258" cy="1226236"/>
            <a:chOff x="11485337" y="4134196"/>
            <a:chExt cx="1302258" cy="1226236"/>
          </a:xfrm>
        </p:grpSpPr>
        <p:pic>
          <p:nvPicPr>
            <p:cNvPr id="9" name="그림 8" descr="해양 포유류이(가) 표시된 사진&#10;&#10;자동 생성된 설명">
              <a:extLst>
                <a:ext uri="{FF2B5EF4-FFF2-40B4-BE49-F238E27FC236}">
                  <a16:creationId xmlns:a16="http://schemas.microsoft.com/office/drawing/2014/main" id="{9BC02AD9-0A89-2360-740C-25D8EF9BF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65" b="30965"/>
            <a:stretch/>
          </p:blipFill>
          <p:spPr>
            <a:xfrm>
              <a:off x="11485337" y="4134196"/>
              <a:ext cx="1302258" cy="7703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35E175-EBC5-B121-B920-E4E32142229B}"/>
                </a:ext>
              </a:extLst>
            </p:cNvPr>
            <p:cNvSpPr txBox="1"/>
            <p:nvPr/>
          </p:nvSpPr>
          <p:spPr>
            <a:xfrm>
              <a:off x="11566438" y="4991100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MariaDB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F399B35-F043-7706-65BF-F8C40802CCE1}"/>
              </a:ext>
            </a:extLst>
          </p:cNvPr>
          <p:cNvGrpSpPr/>
          <p:nvPr/>
        </p:nvGrpSpPr>
        <p:grpSpPr>
          <a:xfrm>
            <a:off x="13792200" y="4126981"/>
            <a:ext cx="791410" cy="1233451"/>
            <a:chOff x="14228537" y="4126981"/>
            <a:chExt cx="791410" cy="1233451"/>
          </a:xfrm>
        </p:grpSpPr>
        <p:pic>
          <p:nvPicPr>
            <p:cNvPr id="41" name="그림 40" descr="장난감, 클립아트, 펭귄, 만화 영화이(가) 표시된 사진&#10;&#10;자동 생성된 설명">
              <a:extLst>
                <a:ext uri="{FF2B5EF4-FFF2-40B4-BE49-F238E27FC236}">
                  <a16:creationId xmlns:a16="http://schemas.microsoft.com/office/drawing/2014/main" id="{98D2FBB8-5811-518E-701A-1F86545CA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8537" y="4126981"/>
              <a:ext cx="784797" cy="78479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463807-F972-44EC-D202-5C4A993B3D56}"/>
                </a:ext>
              </a:extLst>
            </p:cNvPr>
            <p:cNvSpPr txBox="1"/>
            <p:nvPr/>
          </p:nvSpPr>
          <p:spPr>
            <a:xfrm>
              <a:off x="14295069" y="4991100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Linux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73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DCC7-DC1A-FAF8-FD84-E912EC10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E5BC36-6D50-3883-396A-BE5056ABD2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54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883591B1-2ECD-8C0C-3870-A7A761A81D47}"/>
              </a:ext>
            </a:extLst>
          </p:cNvPr>
          <p:cNvSpPr txBox="1"/>
          <p:nvPr/>
        </p:nvSpPr>
        <p:spPr>
          <a:xfrm>
            <a:off x="1699536" y="425728"/>
            <a:ext cx="69872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Gantt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Chart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WBS</a:t>
            </a:r>
          </a:p>
        </p:txBody>
      </p:sp>
      <p:pic>
        <p:nvPicPr>
          <p:cNvPr id="11" name="그림 10" descr="텍스트, 낱말맞추기 퍼즐, 번호이(가) 표시된 사진&#10;&#10;자동 생성된 설명">
            <a:extLst>
              <a:ext uri="{FF2B5EF4-FFF2-40B4-BE49-F238E27FC236}">
                <a16:creationId xmlns:a16="http://schemas.microsoft.com/office/drawing/2014/main" id="{C3983194-ACF2-CB15-8E7B-5F6A37E44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676400"/>
            <a:ext cx="9870100" cy="609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3" name="그림 12" descr="텍스트, 낱말맞추기 퍼즐, 번호, 폰트이(가) 표시된 사진&#10;&#10;자동 생성된 설명">
            <a:extLst>
              <a:ext uri="{FF2B5EF4-FFF2-40B4-BE49-F238E27FC236}">
                <a16:creationId xmlns:a16="http://schemas.microsoft.com/office/drawing/2014/main" id="{3155CA72-9B45-5E27-1393-476A0B03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9" y="5363579"/>
            <a:ext cx="11213591" cy="44443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3C9CE7-F463-4FD2-231F-8A3ABC26B0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t="11875" r="8455" b="28158"/>
          <a:stretch/>
        </p:blipFill>
        <p:spPr>
          <a:xfrm>
            <a:off x="673608" y="1676400"/>
            <a:ext cx="6568923" cy="334953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D5A8E1D-F805-A766-6464-E50D95353DA9}"/>
              </a:ext>
            </a:extLst>
          </p:cNvPr>
          <p:cNvSpPr/>
          <p:nvPr/>
        </p:nvSpPr>
        <p:spPr>
          <a:xfrm>
            <a:off x="12420600" y="8245830"/>
            <a:ext cx="4965190" cy="15621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제작 인원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:    3</a:t>
            </a: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명</a:t>
            </a:r>
            <a:endParaRPr lang="en-US" altLang="ko-KR" dirty="0">
              <a:solidFill>
                <a:srgbClr val="211F1C"/>
              </a:solidFill>
              <a:latin typeface="윤고딕" panose="020B0600000101010101" charset="-127"/>
              <a:ea typeface="윤고딕" panose="020B0600000101010101" charset="-127"/>
              <a:cs typeface="윤고딕"/>
              <a:sym typeface="윤고딕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페이지 수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:    27page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제작 기간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:    2024.10.24-12.22 ( 60</a:t>
            </a: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일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)</a:t>
            </a:r>
            <a:endParaRPr lang="ko-KR" altLang="en-US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" name="Freeform 26">
            <a:extLst>
              <a:ext uri="{FF2B5EF4-FFF2-40B4-BE49-F238E27FC236}">
                <a16:creationId xmlns:a16="http://schemas.microsoft.com/office/drawing/2014/main" id="{8D1E0614-BBA6-682F-3E2A-7B124A4876BA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1-2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3637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C945823-4A8A-EC78-0356-A00E29154C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정의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3" name="그림 2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EBCE2210-D4A6-066C-7FC3-D27FD5C9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48" y="1660275"/>
            <a:ext cx="9671304" cy="8055225"/>
          </a:xfrm>
          <a:prstGeom prst="rect">
            <a:avLst/>
          </a:prstGeom>
        </p:spPr>
      </p:pic>
      <p:sp>
        <p:nvSpPr>
          <p:cNvPr id="2" name="Freeform 26">
            <a:extLst>
              <a:ext uri="{FF2B5EF4-FFF2-40B4-BE49-F238E27FC236}">
                <a16:creationId xmlns:a16="http://schemas.microsoft.com/office/drawing/2014/main" id="{941B69C0-58E4-2918-E99D-3023E461BE92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1-3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814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B7EB40-9DCB-FB6B-9C9E-75420CC11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78BB18C8-733E-EE4F-367E-7F37C2FD07D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5EE6D94C-9B22-351E-BA4D-BBF4D996E863}"/>
              </a:ext>
            </a:extLst>
          </p:cNvPr>
          <p:cNvSpPr/>
          <p:nvPr/>
        </p:nvSpPr>
        <p:spPr>
          <a:xfrm>
            <a:off x="457200" y="4191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spc="314" dirty="0">
                <a:solidFill>
                  <a:srgbClr val="FFFFFF"/>
                </a:solidFill>
                <a:latin typeface="Anton"/>
                <a:sym typeface="Anton"/>
              </a:rPr>
              <a:t>1-4</a:t>
            </a:r>
            <a:endParaRPr lang="ko-KR" altLang="en-US" sz="2800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774DDF-D66F-3A4F-41D6-35BE0CCA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" t="9083" r="6000" b="37522"/>
          <a:stretch/>
        </p:blipFill>
        <p:spPr>
          <a:xfrm>
            <a:off x="1044000" y="2211571"/>
            <a:ext cx="16200000" cy="694672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948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8003</TotalTime>
  <Words>3031</Words>
  <Application>Microsoft Macintosh PowerPoint</Application>
  <PresentationFormat>사용자 지정</PresentationFormat>
  <Paragraphs>523</Paragraphs>
  <Slides>56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TDTD한강고딕</vt:lpstr>
      <vt:lpstr>Arial</vt:lpstr>
      <vt:lpstr>Aleo</vt:lpstr>
      <vt:lpstr>윤고딕</vt:lpstr>
      <vt:lpstr>Calibri</vt:lpstr>
      <vt:lpstr>Anton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재한 박</cp:lastModifiedBy>
  <cp:revision>226</cp:revision>
  <dcterms:created xsi:type="dcterms:W3CDTF">2006-08-16T00:00:00Z</dcterms:created>
  <dcterms:modified xsi:type="dcterms:W3CDTF">2025-01-14T07:38:13Z</dcterms:modified>
  <dc:identifier>DAGRRh_spmw</dc:identifier>
</cp:coreProperties>
</file>